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8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Lst>
  <p:sldSz cx="12192000" cy="6858000"/>
  <p:notesSz cx="6985000" cy="9282113"/>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4" d="100"/>
          <a:sy n="84" d="100"/>
        </p:scale>
        <p:origin x="-416" y="-11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presProps" Target="presProps.xml"/><Relationship Id="rId91" Type="http://schemas.openxmlformats.org/officeDocument/2006/relationships/viewProps" Target="viewProps.xml"/><Relationship Id="rId92" Type="http://schemas.openxmlformats.org/officeDocument/2006/relationships/theme" Target="theme/theme1.xml"/><Relationship Id="rId93"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notesMaster" Target="notesMasters/notesMaster1.xml"/><Relationship Id="rId89" Type="http://schemas.openxmlformats.org/officeDocument/2006/relationships/printerSettings" Target="printerSettings/printerSettings1.bin"/></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
        <p:cNvGrpSpPr/>
        <p:nvPr/>
      </p:nvGrpSpPr>
      <p:grpSpPr>
        <a:xfrm>
          <a:off x="0" y="0"/>
          <a:ext cx="0" cy="0"/>
          <a:chOff x="0" y="0"/>
          <a:chExt cx="0" cy="0"/>
        </a:xfrm>
      </p:grpSpPr>
      <p:sp>
        <p:nvSpPr>
          <p:cNvPr id="2" name="Shape 2"/>
          <p:cNvSpPr txBox="1">
            <a:spLocks noGrp="1"/>
          </p:cNvSpPr>
          <p:nvPr>
            <p:ph type="hdr" idx="2"/>
          </p:nvPr>
        </p:nvSpPr>
        <p:spPr>
          <a:xfrm>
            <a:off x="-1586" y="0"/>
            <a:ext cx="3028949" cy="463550"/>
          </a:xfrm>
          <a:prstGeom prst="rect">
            <a:avLst/>
          </a:prstGeom>
          <a:noFill/>
          <a:ln>
            <a:noFill/>
          </a:ln>
        </p:spPr>
        <p:txBody>
          <a:bodyPr lIns="91425" tIns="91425" rIns="91425" bIns="91425" anchor="t"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3" name="Shape 3"/>
          <p:cNvSpPr txBox="1">
            <a:spLocks noGrp="1"/>
          </p:cNvSpPr>
          <p:nvPr>
            <p:ph type="dt" idx="10"/>
          </p:nvPr>
        </p:nvSpPr>
        <p:spPr>
          <a:xfrm>
            <a:off x="3957637" y="0"/>
            <a:ext cx="3028949" cy="463550"/>
          </a:xfrm>
          <a:prstGeom prst="rect">
            <a:avLst/>
          </a:prstGeom>
          <a:noFill/>
          <a:ln>
            <a:noFill/>
          </a:ln>
        </p:spPr>
        <p:txBody>
          <a:bodyPr lIns="91425" tIns="91425" rIns="91425" bIns="91425" anchor="t"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4" name="Shape 4"/>
          <p:cNvSpPr>
            <a:spLocks noGrp="1" noRot="1" noChangeAspect="1"/>
          </p:cNvSpPr>
          <p:nvPr>
            <p:ph type="sldImg" idx="3"/>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a:headEnd type="none" w="med" len="med"/>
            <a:tailEnd type="none" w="med" len="med"/>
          </a:ln>
        </p:spPr>
      </p:sp>
      <p:sp>
        <p:nvSpPr>
          <p:cNvPr id="5" name="Shape 5"/>
          <p:cNvSpPr txBox="1">
            <a:spLocks noGrp="1"/>
          </p:cNvSpPr>
          <p:nvPr>
            <p:ph type="body" idx="1"/>
          </p:nvPr>
        </p:nvSpPr>
        <p:spPr>
          <a:xfrm>
            <a:off x="931862" y="4408487"/>
            <a:ext cx="5121275" cy="4176711"/>
          </a:xfrm>
          <a:prstGeom prst="rect">
            <a:avLst/>
          </a:prstGeom>
          <a:noFill/>
          <a:ln>
            <a:noFill/>
          </a:ln>
        </p:spPr>
        <p:txBody>
          <a:bodyPr lIns="91425" tIns="91425" rIns="91425" b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6" name="Shape 6"/>
          <p:cNvSpPr txBox="1">
            <a:spLocks noGrp="1"/>
          </p:cNvSpPr>
          <p:nvPr>
            <p:ph type="ftr" idx="11"/>
          </p:nvPr>
        </p:nvSpPr>
        <p:spPr>
          <a:xfrm>
            <a:off x="-1586" y="8818561"/>
            <a:ext cx="3028949" cy="463550"/>
          </a:xfrm>
          <a:prstGeom prst="rect">
            <a:avLst/>
          </a:prstGeom>
          <a:noFill/>
          <a:ln>
            <a:noFill/>
          </a:ln>
        </p:spPr>
        <p:txBody>
          <a:bodyPr lIns="91425" tIns="91425" rIns="91425" bIns="91425" anchor="b"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7" name="Shape 7"/>
          <p:cNvSpPr txBox="1">
            <a:spLocks noGrp="1"/>
          </p:cNvSpPr>
          <p:nvPr>
            <p:ph type="sldNum" idx="12"/>
          </p:nvPr>
        </p:nvSpPr>
        <p:spPr>
          <a:xfrm>
            <a:off x="3957637" y="8818561"/>
            <a:ext cx="3028949" cy="463550"/>
          </a:xfrm>
          <a:prstGeom prst="rect">
            <a:avLst/>
          </a:prstGeom>
          <a:noFill/>
          <a:ln>
            <a:noFill/>
          </a:ln>
        </p:spPr>
        <p:txBody>
          <a:bodyPr lIns="19350" tIns="0" rIns="19350" bIns="0" anchor="b" anchorCtr="0">
            <a:noAutofit/>
          </a:bodyPr>
          <a:lstStyle/>
          <a:p>
            <a:pPr marL="0" marR="0" lvl="0" indent="0" algn="r" rtl="0">
              <a:lnSpc>
                <a:spcPct val="100000"/>
              </a:lnSpc>
              <a:spcBef>
                <a:spcPts val="0"/>
              </a:spcBef>
              <a:spcAft>
                <a:spcPts val="0"/>
              </a:spcAft>
              <a:buClr>
                <a:srgbClr val="000000"/>
              </a:buClr>
              <a:buSzPct val="25000"/>
              <a:buFont typeface="Times New Roman"/>
              <a:buNone/>
            </a:pPr>
            <a:fld id="{00000000-1234-1234-1234-123412341234}" type="slidenum">
              <a:rPr lang="en-US" sz="1000" b="0" i="1" u="none" strike="noStrike" cap="none" baseline="0">
                <a:solidFill>
                  <a:srgbClr val="000000"/>
                </a:solidFill>
                <a:latin typeface="Times New Roman"/>
                <a:ea typeface="Times New Roman"/>
                <a:cs typeface="Times New Roman"/>
                <a:sym typeface="Times New Roman"/>
              </a:rPr>
              <a:t>‹#›</a:t>
            </a:fld>
            <a:endParaRPr lang="en-US" sz="1000" b="0" i="1" u="none" strike="noStrike" cap="none" baseline="0">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138464224"/>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 Id="rId3" Type="http://schemas.openxmlformats.org/officeDocument/2006/relationships/hyperlink" Target="http://en.wikipedia.org/wiki/Cryptovirology"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Shape 2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 name="Shape 2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spcAft>
                <a:spcPts val="1200"/>
              </a:spcAft>
              <a:buClr>
                <a:schemeClr val="dk1"/>
              </a:buClr>
              <a:buSzPct val="91666"/>
              <a:buFont typeface="Arial"/>
              <a:buNone/>
            </a:pPr>
            <a:r>
              <a:rPr lang="en-US" sz="1200">
                <a:solidFill>
                  <a:schemeClr val="dk1"/>
                </a:solidFill>
              </a:rPr>
              <a:t>Intrusion detection is part of the network defense-in-depth mechanisms.</a:t>
            </a:r>
          </a:p>
          <a:p>
            <a:pPr lvl="0" rtl="0">
              <a:spcBef>
                <a:spcPts val="0"/>
              </a:spcBef>
              <a:spcAft>
                <a:spcPts val="1200"/>
              </a:spcAft>
              <a:buClr>
                <a:schemeClr val="dk1"/>
              </a:buClr>
              <a:buSzPct val="91666"/>
              <a:buFont typeface="Arial"/>
              <a:buNone/>
            </a:pPr>
            <a:r>
              <a:rPr lang="en-US" sz="1200">
                <a:solidFill>
                  <a:schemeClr val="dk1"/>
                </a:solidFill>
              </a:rPr>
              <a:t>In this lesson, we will discuss the system architectures, algorithms, deployment strategies and performance metrics of intrusion detection.</a:t>
            </a:r>
          </a:p>
          <a:p>
            <a:pPr lvl="0" rtl="0">
              <a:spcBef>
                <a:spcPts val="0"/>
              </a:spcBef>
              <a:spcAft>
                <a:spcPts val="1200"/>
              </a:spcAft>
              <a:buClr>
                <a:schemeClr val="dk1"/>
              </a:buClr>
              <a:buSzPct val="91666"/>
              <a:buFont typeface="Arial"/>
              <a:buNone/>
            </a:pPr>
            <a:r>
              <a:rPr lang="en-US" sz="1200">
                <a:solidFill>
                  <a:schemeClr val="dk1"/>
                </a:solidFill>
              </a:rPr>
              <a:t>We will also discuss attacks on intrusion detection systems.</a:t>
            </a:r>
          </a:p>
          <a:p>
            <a:pPr lvl="0" rtl="0">
              <a:spcBef>
                <a:spcPts val="0"/>
              </a:spcBef>
              <a:buClr>
                <a:schemeClr val="dk1"/>
              </a:buClr>
              <a:buFont typeface="Arial"/>
              <a:buNone/>
            </a:pPr>
            <a:endParaRPr>
              <a:solidFill>
                <a:schemeClr val="dk1"/>
              </a:solidFill>
            </a:endParaRPr>
          </a:p>
          <a:p>
            <a:pPr lvl="0">
              <a:spcBef>
                <a:spcPts val="0"/>
              </a:spcBef>
              <a:buClr>
                <a:schemeClr val="dk1"/>
              </a:buClr>
              <a:buFont typeface="Arial"/>
              <a:buNone/>
            </a:pPr>
            <a:endParaRPr/>
          </a:p>
        </p:txBody>
      </p:sp>
      <p:sp>
        <p:nvSpPr>
          <p:cNvPr id="23" name="Shape 2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3" name="Shape 12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What are the key design elements of the intrusion detection?</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First, for intrusion detection to even be possible, we need these assumptions …</a:t>
            </a:r>
          </a:p>
          <a:p>
            <a:pPr>
              <a:spcBef>
                <a:spcPts val="0"/>
              </a:spcBef>
              <a:buNone/>
            </a:pPr>
            <a:endParaRPr/>
          </a:p>
        </p:txBody>
      </p:sp>
      <p:sp>
        <p:nvSpPr>
          <p:cNvPr id="124" name="Shape 12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1" name="Shape 13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Then, when it comes to designing an intrusion detection system, we must consider the following …</a:t>
            </a:r>
          </a:p>
        </p:txBody>
      </p:sp>
      <p:sp>
        <p:nvSpPr>
          <p:cNvPr id="132" name="Shape 13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8" name="Shape 13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Here is an illustration of the workflow of intrusion detection, as well as the main components of an IDS.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The input to an IDS is data that describes activities on systems and network. The data is processed by the Data Preprocessor to extract activity records that are of security interests, and these activity data needs to be analyzed by the Detection Engine, which uses the detection models already constructed for the IDS. If a detection rule determines that there is an intrusion, the IDS produces an alert. The decision engine then decides the appropriate action on the alert, e.g., a response that automatically blocks a network connection, or a report that is sent to the security admin.</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Again, for the IDS to work properly, we assume that system activities are observable and are captured in the input data to the IDS, and when detection models are applied to the data, normal and intrusive activities show distinct evidence.</a:t>
            </a:r>
          </a:p>
          <a:p>
            <a:pPr>
              <a:spcBef>
                <a:spcPts val="0"/>
              </a:spcBef>
              <a:buNone/>
            </a:pPr>
            <a:endParaRPr/>
          </a:p>
        </p:txBody>
      </p:sp>
      <p:sp>
        <p:nvSpPr>
          <p:cNvPr id="139" name="Shape 13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There are several ways to look at different intrusion detection approaches.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From the point of view of analysis, or, the detection algorithms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From the point of view of deployment strategy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From the point of view of development methodology, that is, how the detection models are built and maintained …</a:t>
            </a:r>
          </a:p>
          <a:p>
            <a:pPr>
              <a:spcBef>
                <a:spcPts val="0"/>
              </a:spcBef>
              <a:buNone/>
            </a:pPr>
            <a:endParaRPr/>
          </a:p>
        </p:txBody>
      </p:sp>
      <p:sp>
        <p:nvSpPr>
          <p:cNvPr id="147" name="Shape 14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5" name="Shape 15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lnSpc>
                <a:spcPct val="90000"/>
              </a:lnSpc>
              <a:spcBef>
                <a:spcPts val="0"/>
              </a:spcBef>
              <a:buClr>
                <a:schemeClr val="dk1"/>
              </a:buClr>
              <a:buSzPct val="25000"/>
              <a:buFont typeface="Arial"/>
              <a:buNone/>
            </a:pPr>
            <a:r>
              <a:rPr lang="en-US" sz="1200">
                <a:solidFill>
                  <a:schemeClr val="dk1"/>
                </a:solidFill>
              </a:rPr>
              <a:t>IDSs typically use one of the following alternative approaches to analyze sensor</a:t>
            </a:r>
          </a:p>
          <a:p>
            <a:pPr lvl="0" rtl="0">
              <a:lnSpc>
                <a:spcPct val="90000"/>
              </a:lnSpc>
              <a:spcBef>
                <a:spcPts val="300"/>
              </a:spcBef>
              <a:buClr>
                <a:schemeClr val="dk1"/>
              </a:buClr>
              <a:buSzPct val="25000"/>
              <a:buFont typeface="Arial"/>
              <a:buNone/>
            </a:pPr>
            <a:r>
              <a:rPr lang="en-US" sz="1200">
                <a:solidFill>
                  <a:schemeClr val="dk1"/>
                </a:solidFill>
              </a:rPr>
              <a:t>data to detect intrusions:</a:t>
            </a:r>
          </a:p>
          <a:p>
            <a:pPr lvl="0" rtl="0">
              <a:lnSpc>
                <a:spcPct val="90000"/>
              </a:lnSpc>
              <a:spcBef>
                <a:spcPts val="300"/>
              </a:spcBef>
              <a:buClr>
                <a:schemeClr val="dk1"/>
              </a:buClr>
              <a:buFont typeface="Arial"/>
              <a:buNone/>
            </a:pPr>
            <a:endParaRPr sz="1200">
              <a:solidFill>
                <a:schemeClr val="dk1"/>
              </a:solidFill>
            </a:endParaRPr>
          </a:p>
          <a:p>
            <a:pPr lvl="0" rtl="0">
              <a:lnSpc>
                <a:spcPct val="90000"/>
              </a:lnSpc>
              <a:spcBef>
                <a:spcPts val="300"/>
              </a:spcBef>
              <a:buClr>
                <a:schemeClr val="dk1"/>
              </a:buClr>
              <a:buSzPct val="25000"/>
              <a:buFont typeface="Arial"/>
              <a:buNone/>
            </a:pPr>
            <a:r>
              <a:rPr lang="en-US" sz="1200">
                <a:solidFill>
                  <a:schemeClr val="dk1"/>
                </a:solidFill>
              </a:rPr>
              <a:t>Anomaly Detection</a:t>
            </a:r>
          </a:p>
          <a:p>
            <a:pPr lvl="0">
              <a:lnSpc>
                <a:spcPct val="90000"/>
              </a:lnSpc>
              <a:spcBef>
                <a:spcPts val="300"/>
              </a:spcBef>
              <a:buClr>
                <a:schemeClr val="dk1"/>
              </a:buClr>
              <a:buSzPct val="25000"/>
              <a:buFont typeface="Arial"/>
              <a:buNone/>
            </a:pPr>
            <a:r>
              <a:rPr lang="en-US" sz="1200">
                <a:solidFill>
                  <a:schemeClr val="dk1"/>
                </a:solidFill>
              </a:rPr>
              <a:t>Misuse/Signature Detection</a:t>
            </a:r>
          </a:p>
        </p:txBody>
      </p:sp>
      <p:sp>
        <p:nvSpPr>
          <p:cNvPr id="156" name="Shape 15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3" name="Shape 16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lnSpc>
                <a:spcPct val="90000"/>
              </a:lnSpc>
              <a:spcBef>
                <a:spcPts val="300"/>
              </a:spcBef>
              <a:buClr>
                <a:schemeClr val="dk1"/>
              </a:buClr>
              <a:buSzPct val="25000"/>
              <a:buFont typeface="Arial"/>
              <a:buNone/>
            </a:pPr>
            <a:r>
              <a:rPr lang="en-US" sz="1200">
                <a:solidFill>
                  <a:schemeClr val="dk1"/>
                </a:solidFill>
              </a:rPr>
              <a:t>Anomaly detection:  Involves the collection of data relating to the behavior of legitimate users over a period of time. Then current observed behavior is analyzed to determine with a high level of confidence whether this behavior is that of a legitimate user or that of an intruder.</a:t>
            </a:r>
          </a:p>
          <a:p>
            <a:pPr lvl="0" rtl="0">
              <a:lnSpc>
                <a:spcPct val="90000"/>
              </a:lnSpc>
              <a:spcBef>
                <a:spcPts val="300"/>
              </a:spcBef>
              <a:buClr>
                <a:schemeClr val="dk1"/>
              </a:buClr>
              <a:buFont typeface="Arial"/>
              <a:buNone/>
            </a:pPr>
            <a:endParaRPr sz="1200">
              <a:solidFill>
                <a:schemeClr val="dk1"/>
              </a:solidFill>
            </a:endParaRPr>
          </a:p>
          <a:p>
            <a:pPr lvl="0" rtl="0">
              <a:lnSpc>
                <a:spcPct val="90000"/>
              </a:lnSpc>
              <a:spcBef>
                <a:spcPts val="300"/>
              </a:spcBef>
              <a:buNone/>
            </a:pPr>
            <a:r>
              <a:rPr lang="en-US" sz="1200">
                <a:solidFill>
                  <a:schemeClr val="dk1"/>
                </a:solidFill>
              </a:rPr>
              <a:t>In essence, anomaly approaches aim to define or characterize normal, or expected, behaviors, in order to identify malicious or unauthorized behavior. </a:t>
            </a:r>
          </a:p>
          <a:p>
            <a:pPr lvl="0" rtl="0">
              <a:lnSpc>
                <a:spcPct val="90000"/>
              </a:lnSpc>
              <a:spcBef>
                <a:spcPts val="300"/>
              </a:spcBef>
              <a:buNone/>
            </a:pPr>
            <a:endParaRPr sz="1200">
              <a:solidFill>
                <a:schemeClr val="dk1"/>
              </a:solidFill>
            </a:endParaRPr>
          </a:p>
          <a:p>
            <a:pPr lvl="0" rtl="0">
              <a:lnSpc>
                <a:spcPct val="90000"/>
              </a:lnSpc>
              <a:spcBef>
                <a:spcPts val="300"/>
              </a:spcBef>
              <a:buNone/>
            </a:pPr>
            <a:r>
              <a:rPr lang="en-US" sz="1200">
                <a:solidFill>
                  <a:schemeClr val="dk1"/>
                </a:solidFill>
              </a:rPr>
              <a:t>Signature or heuristic-based approaches directly define malicious or unauthorized behavior. They can quickly and efficiently identify known attacks. However only anomaly detection is able to detect unknown, zero-day attacks, because it starts with known good behavior and identifies anomalies to it. </a:t>
            </a:r>
          </a:p>
          <a:p>
            <a:pPr lvl="0">
              <a:lnSpc>
                <a:spcPct val="90000"/>
              </a:lnSpc>
              <a:spcBef>
                <a:spcPts val="300"/>
              </a:spcBef>
              <a:buClr>
                <a:schemeClr val="dk1"/>
              </a:buClr>
              <a:buSzPct val="25000"/>
              <a:buFont typeface="Arial"/>
              <a:buNone/>
            </a:pPr>
            <a:r>
              <a:rPr lang="en-US" sz="1200">
                <a:solidFill>
                  <a:schemeClr val="dk1"/>
                </a:solidFill>
              </a:rPr>
              <a:t>Given this advantage, clearly anomaly detection would be the preferred approach, were it not for the difficulty in collecting and analyzing the data required, and the high level of false alarms, as we will discuss in the following sections.</a:t>
            </a:r>
          </a:p>
        </p:txBody>
      </p:sp>
      <p:sp>
        <p:nvSpPr>
          <p:cNvPr id="164" name="Shape 16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1" name="Shape 17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lnSpc>
                <a:spcPct val="90000"/>
              </a:lnSpc>
              <a:spcBef>
                <a:spcPts val="300"/>
              </a:spcBef>
              <a:buClr>
                <a:schemeClr val="dk1"/>
              </a:buClr>
              <a:buSzPct val="25000"/>
              <a:buFont typeface="Arial"/>
              <a:buNone/>
            </a:pPr>
            <a:r>
              <a:rPr lang="en-US" sz="1200">
                <a:solidFill>
                  <a:schemeClr val="dk1"/>
                </a:solidFill>
              </a:rPr>
              <a:t>2. Misuse or Signature detection:  Uses a set of known malicious data patterns (signatures) or attack rules that are compared with current behavior to decide if is that of an intruder. It is also known as misuse detection. This approach can only identify known attacks for which it has patterns or rules.</a:t>
            </a:r>
          </a:p>
          <a:p>
            <a:pPr>
              <a:spcBef>
                <a:spcPts val="0"/>
              </a:spcBef>
              <a:buNone/>
            </a:pPr>
            <a:endParaRPr/>
          </a:p>
        </p:txBody>
      </p:sp>
      <p:sp>
        <p:nvSpPr>
          <p:cNvPr id="172" name="Shape 17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3" name="Shape 18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a:t>QUIZ:</a:t>
            </a:r>
          </a:p>
          <a:p>
            <a:pPr lvl="0" rtl="0">
              <a:spcBef>
                <a:spcPts val="0"/>
              </a:spcBef>
              <a:buNone/>
            </a:pPr>
            <a:r>
              <a:rPr lang="en-US" sz="1200">
                <a:solidFill>
                  <a:schemeClr val="dk1"/>
                </a:solidFill>
              </a:rPr>
              <a:t>A quiz to check your knowledge of Anomaly detection systems. </a:t>
            </a:r>
          </a:p>
          <a:p>
            <a:pPr lvl="0" rtl="0">
              <a:spcBef>
                <a:spcPts val="0"/>
              </a:spcBef>
              <a:buNone/>
            </a:pPr>
            <a:endParaRPr/>
          </a:p>
          <a:p>
            <a:pPr lvl="0" rtl="0">
              <a:spcBef>
                <a:spcPts val="0"/>
              </a:spcBef>
              <a:buNone/>
            </a:pPr>
            <a:r>
              <a:rPr lang="en-US"/>
              <a:t>SOLUTION:</a:t>
            </a:r>
          </a:p>
          <a:p>
            <a:pPr lvl="0" rtl="0">
              <a:spcBef>
                <a:spcPts val="0"/>
              </a:spcBef>
              <a:buNone/>
            </a:pPr>
            <a:endParaRPr/>
          </a:p>
          <a:p>
            <a:pPr lvl="0" rtl="0">
              <a:lnSpc>
                <a:spcPct val="90000"/>
              </a:lnSpc>
              <a:spcBef>
                <a:spcPts val="300"/>
              </a:spcBef>
              <a:buClr>
                <a:schemeClr val="dk1"/>
              </a:buClr>
              <a:buSzPct val="91666"/>
              <a:buFont typeface="Arial"/>
              <a:buNone/>
            </a:pPr>
            <a:r>
              <a:rPr lang="en-US" sz="1200">
                <a:solidFill>
                  <a:schemeClr val="dk1"/>
                </a:solidFill>
              </a:rPr>
              <a:t>An anomaly based system must learn what is normal activity. The longer the system is in use, the better it becomes. Unfortunately, this means the network may be unprotected while the profile is being developed. </a:t>
            </a:r>
          </a:p>
          <a:p>
            <a:pPr lvl="0" rtl="0">
              <a:lnSpc>
                <a:spcPct val="90000"/>
              </a:lnSpc>
              <a:spcBef>
                <a:spcPts val="300"/>
              </a:spcBef>
              <a:buClr>
                <a:schemeClr val="dk1"/>
              </a:buClr>
              <a:buFont typeface="Arial"/>
              <a:buNone/>
            </a:pPr>
            <a:endParaRPr sz="1200">
              <a:solidFill>
                <a:schemeClr val="dk1"/>
              </a:solidFill>
            </a:endParaRPr>
          </a:p>
          <a:p>
            <a:pPr lvl="0" rtl="0">
              <a:lnSpc>
                <a:spcPct val="90000"/>
              </a:lnSpc>
              <a:spcBef>
                <a:spcPts val="300"/>
              </a:spcBef>
              <a:buClr>
                <a:schemeClr val="dk1"/>
              </a:buClr>
              <a:buSzPct val="91666"/>
              <a:buFont typeface="Arial"/>
              <a:buNone/>
            </a:pPr>
            <a:r>
              <a:rPr lang="en-US" sz="1200">
                <a:solidFill>
                  <a:schemeClr val="dk1"/>
                </a:solidFill>
              </a:rPr>
              <a:t>Attackers can disguise an attack to look like normal network traffic, bypassing the detection system. </a:t>
            </a:r>
          </a:p>
          <a:p>
            <a:pPr lvl="0" rtl="0">
              <a:lnSpc>
                <a:spcPct val="90000"/>
              </a:lnSpc>
              <a:spcBef>
                <a:spcPts val="300"/>
              </a:spcBef>
              <a:buClr>
                <a:schemeClr val="dk1"/>
              </a:buClr>
              <a:buFont typeface="Arial"/>
              <a:buNone/>
            </a:pPr>
            <a:endParaRPr sz="1200">
              <a:solidFill>
                <a:schemeClr val="dk1"/>
              </a:solidFill>
            </a:endParaRPr>
          </a:p>
          <a:p>
            <a:pPr lvl="0" rtl="0">
              <a:lnSpc>
                <a:spcPct val="90000"/>
              </a:lnSpc>
              <a:spcBef>
                <a:spcPts val="300"/>
              </a:spcBef>
              <a:buClr>
                <a:schemeClr val="dk1"/>
              </a:buClr>
              <a:buSzPct val="91666"/>
              <a:buFont typeface="Arial"/>
              <a:buNone/>
            </a:pPr>
            <a:r>
              <a:rPr lang="en-US" sz="1200">
                <a:solidFill>
                  <a:schemeClr val="dk1"/>
                </a:solidFill>
              </a:rPr>
              <a:t>False positives can become a problem. Normal activities can trigger an alarm, but putting in a finer profile check can lead to performance issues. </a:t>
            </a:r>
          </a:p>
          <a:p>
            <a:pPr lvl="0" rtl="0">
              <a:spcBef>
                <a:spcPts val="0"/>
              </a:spcBef>
              <a:buNone/>
            </a:pPr>
            <a:endParaRPr sz="1200">
              <a:solidFill>
                <a:schemeClr val="dk1"/>
              </a:solidFill>
            </a:endParaRPr>
          </a:p>
        </p:txBody>
      </p:sp>
      <p:sp>
        <p:nvSpPr>
          <p:cNvPr id="184" name="Shape 18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5" name="Shape 19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p>
          <a:p>
            <a:pPr rtl="0">
              <a:spcBef>
                <a:spcPts val="0"/>
              </a:spcBef>
              <a:buNone/>
            </a:pPr>
            <a:r>
              <a:rPr lang="en-US" sz="1200">
                <a:solidFill>
                  <a:schemeClr val="dk1"/>
                </a:solidFill>
              </a:rPr>
              <a:t>quiz to check your understanding of signature based detection systems.</a:t>
            </a:r>
          </a:p>
          <a:p>
            <a:pPr rtl="0">
              <a:spcBef>
                <a:spcPts val="0"/>
              </a:spcBef>
              <a:buNone/>
            </a:pPr>
            <a:endParaRPr/>
          </a:p>
          <a:p>
            <a:pPr rtl="0">
              <a:spcBef>
                <a:spcPts val="0"/>
              </a:spcBef>
              <a:buNone/>
            </a:pPr>
            <a:r>
              <a:rPr lang="en-US"/>
              <a:t>SOLUTION:</a:t>
            </a:r>
          </a:p>
          <a:p>
            <a:pPr rtl="0">
              <a:spcBef>
                <a:spcPts val="0"/>
              </a:spcBef>
              <a:buNone/>
            </a:pPr>
            <a:endParaRPr/>
          </a:p>
          <a:p>
            <a:pPr>
              <a:spcBef>
                <a:spcPts val="0"/>
              </a:spcBef>
              <a:buNone/>
            </a:pPr>
            <a:r>
              <a:rPr lang="en-US" sz="1200">
                <a:solidFill>
                  <a:schemeClr val="dk1"/>
                </a:solidFill>
              </a:rPr>
              <a:t>A signature based system requires a database of known viruses. If a virus is not in the database, it will not be detected by the system. It can take anywhere from a few minutes to days after an attack is identified to update the database.  Therefore new threats cannot be detected immediately. </a:t>
            </a:r>
          </a:p>
        </p:txBody>
      </p:sp>
      <p:sp>
        <p:nvSpPr>
          <p:cNvPr id="196" name="Shape 19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3" name="Shape 20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The anomaly detection approach involves first developing a model of legitimate user behavior by collecting and processing sensor data from the normal operation of the monitored system in a training phase. This may occur at distinct times, or there may be a continuous process of monitoring and evolving the model over time.</a:t>
            </a:r>
          </a:p>
          <a:p>
            <a:pPr lvl="0" rtl="0">
              <a:spcBef>
                <a:spcPts val="360"/>
              </a:spcBef>
              <a:buClr>
                <a:schemeClr val="dk1"/>
              </a:buClr>
              <a:buSzPct val="25000"/>
              <a:buFont typeface="Arial"/>
              <a:buNone/>
            </a:pPr>
            <a:r>
              <a:rPr lang="en-US" sz="1200">
                <a:solidFill>
                  <a:schemeClr val="dk1"/>
                </a:solidFill>
              </a:rPr>
              <a:t>Once this model exists, current observed behavior is compared with the model in order to classify it as either legitimate or anomalous activity in a detection phase.</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A variety of classification approaches are used, which [GARC09] broadly categorized</a:t>
            </a:r>
          </a:p>
          <a:p>
            <a:pPr lvl="0" rtl="0">
              <a:spcBef>
                <a:spcPts val="360"/>
              </a:spcBef>
              <a:buClr>
                <a:schemeClr val="dk1"/>
              </a:buClr>
              <a:buSzPct val="25000"/>
              <a:buFont typeface="Arial"/>
              <a:buNone/>
            </a:pPr>
            <a:r>
              <a:rPr lang="en-US" sz="1200">
                <a:solidFill>
                  <a:schemeClr val="dk1"/>
                </a:solidFill>
              </a:rPr>
              <a:t>as: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Statistical:  Analysis of the observed behavior using univariate, multivariate, or time-series models of observed metrics.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Knowledge based:  Approaches use an expert system that classifies observed behavior according to a set of rules that model legitimate behavior.</a:t>
            </a:r>
          </a:p>
          <a:p>
            <a:pPr lvl="0" rtl="0">
              <a:spcBef>
                <a:spcPts val="360"/>
              </a:spcBef>
              <a:buClr>
                <a:schemeClr val="dk1"/>
              </a:buClr>
              <a:buFont typeface="Arial"/>
              <a:buNone/>
            </a:pPr>
            <a:endParaRPr sz="1200">
              <a:solidFill>
                <a:schemeClr val="dk1"/>
              </a:solidFill>
            </a:endParaRPr>
          </a:p>
          <a:p>
            <a:pPr lvl="0">
              <a:spcBef>
                <a:spcPts val="360"/>
              </a:spcBef>
              <a:buClr>
                <a:schemeClr val="dk1"/>
              </a:buClr>
              <a:buSzPct val="25000"/>
              <a:buFont typeface="Arial"/>
              <a:buNone/>
            </a:pPr>
            <a:r>
              <a:rPr lang="en-US" sz="1200">
                <a:solidFill>
                  <a:schemeClr val="dk1"/>
                </a:solidFill>
              </a:rPr>
              <a:t>• Machine-learning:  Approaches automatically determine a suitable classification model from the training data using data mining techniques.</a:t>
            </a:r>
          </a:p>
        </p:txBody>
      </p:sp>
      <p:sp>
        <p:nvSpPr>
          <p:cNvPr id="204" name="Shape 20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
        <p:cNvGrpSpPr/>
        <p:nvPr/>
      </p:nvGrpSpPr>
      <p:grpSpPr>
        <a:xfrm>
          <a:off x="0" y="0"/>
          <a:ext cx="0" cy="0"/>
          <a:chOff x="0" y="0"/>
          <a:chExt cx="0" cy="0"/>
        </a:xfrm>
      </p:grpSpPr>
      <p:sp>
        <p:nvSpPr>
          <p:cNvPr id="28" name="Shape 2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 name="Shape 2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Recall the defense-in-depth principle: we need multiple layers of defense mechanisms. That is, we need detection mechanisms even after we have deployed prevention mechanisms to detect attacks that can’t be easily prevented, or, kept out of our networks and systems.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We’ve discussed firewalls, a prevention mechanism. Today we discuss detection mechanisms. Typically, these mechanisms are called intrusion detection systems.</a:t>
            </a:r>
          </a:p>
        </p:txBody>
      </p:sp>
      <p:sp>
        <p:nvSpPr>
          <p:cNvPr id="30" name="Shape 3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Shape 21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4" name="Shape 21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sz="1200">
                <a:solidFill>
                  <a:schemeClr val="dk1"/>
                </a:solidFill>
              </a:rPr>
              <a:t>They also note two key issues that affect the relative performance of these alternatives, the efficiency and cost of the detection process.</a:t>
            </a:r>
          </a:p>
        </p:txBody>
      </p:sp>
      <p:sp>
        <p:nvSpPr>
          <p:cNvPr id="215" name="Shape 21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8" name="Shape 22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78571"/>
              <a:buFont typeface="Arial"/>
              <a:buNone/>
            </a:pPr>
            <a:r>
              <a:rPr lang="en-US"/>
              <a:t>QUIZ:</a:t>
            </a:r>
            <a:br>
              <a:rPr lang="en-US"/>
            </a:br>
            <a:r>
              <a:rPr lang="en-US"/>
              <a:t/>
            </a:r>
            <a:br>
              <a:rPr lang="en-US"/>
            </a:br>
            <a:r>
              <a:rPr lang="en-US" sz="1200">
                <a:solidFill>
                  <a:schemeClr val="dk1"/>
                </a:solidFill>
              </a:rPr>
              <a:t>Let’s make sure we understand what we are looking for when we talk about anomalies with regards to intrusion detection. </a:t>
            </a:r>
            <a:br>
              <a:rPr lang="en-US" sz="1200">
                <a:solidFill>
                  <a:schemeClr val="dk1"/>
                </a:solidFill>
              </a:rPr>
            </a:br>
            <a:r>
              <a:rPr lang="en-US" sz="1200">
                <a:solidFill>
                  <a:schemeClr val="dk1"/>
                </a:solidFill>
              </a:rPr>
              <a:t/>
            </a:r>
            <a:br>
              <a:rPr lang="en-US" sz="1200">
                <a:solidFill>
                  <a:schemeClr val="dk1"/>
                </a:solidFill>
              </a:rPr>
            </a:br>
            <a:r>
              <a:rPr lang="en-US" sz="1200">
                <a:solidFill>
                  <a:schemeClr val="dk1"/>
                </a:solidFill>
              </a:rPr>
              <a:t>SOLUTION:</a:t>
            </a:r>
            <a:br>
              <a:rPr lang="en-US" sz="1200">
                <a:solidFill>
                  <a:schemeClr val="dk1"/>
                </a:solidFill>
              </a:rPr>
            </a:br>
            <a:r>
              <a:rPr lang="en-US" sz="1200">
                <a:solidFill>
                  <a:schemeClr val="dk1"/>
                </a:solidFill>
              </a:rPr>
              <a:t/>
            </a:r>
            <a:br>
              <a:rPr lang="en-US" sz="1200">
                <a:solidFill>
                  <a:schemeClr val="dk1"/>
                </a:solidFill>
              </a:rPr>
            </a:br>
            <a:r>
              <a:rPr lang="en-US" sz="1200">
                <a:solidFill>
                  <a:schemeClr val="dk1"/>
                </a:solidFill>
              </a:rPr>
              <a:t>All of the answers can be considered to be anomaly to normal network traffic. If the IP address is not one normally accessed by users or is not well known, this is an anomaly. </a:t>
            </a:r>
          </a:p>
          <a:p>
            <a:pPr lvl="0" rtl="0">
              <a:spcBef>
                <a:spcPts val="360"/>
              </a:spcBef>
              <a:buClr>
                <a:schemeClr val="dk1"/>
              </a:buClr>
              <a:buSzPct val="91666"/>
              <a:buFont typeface="Arial"/>
              <a:buNone/>
            </a:pPr>
            <a:r>
              <a:rPr lang="en-US" sz="1200">
                <a:solidFill>
                  <a:schemeClr val="dk1"/>
                </a:solidFill>
              </a:rPr>
              <a:t>If the port address is odd or the packet length is unusual then these can also considered worthy of further investigation. </a:t>
            </a:r>
          </a:p>
          <a:p>
            <a:pPr>
              <a:spcBef>
                <a:spcPts val="0"/>
              </a:spcBef>
              <a:buNone/>
            </a:pPr>
            <a:endParaRPr sz="1200">
              <a:solidFill>
                <a:schemeClr val="dk1"/>
              </a:solidFill>
            </a:endParaRPr>
          </a:p>
        </p:txBody>
      </p:sp>
      <p:sp>
        <p:nvSpPr>
          <p:cNvPr id="229" name="Shape 22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Shape 23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8" name="Shape 23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The monitored data is first parameterized into desired standard metrics that will then be analyzed. This step ensures that data gathered from a variety of possible sources is provided in standard form for analysis.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Statistical approaches use the captured sensor data to develop a statistical profile of the observed metrics. The earliest approaches used univariate models, where each metric, such as the CPU utilization of a program, was treated as an independent random variable. However this was too crude to effectively identify intruder behavior. </a:t>
            </a:r>
          </a:p>
          <a:p>
            <a:pPr lvl="0" rtl="0">
              <a:spcBef>
                <a:spcPts val="360"/>
              </a:spcBef>
              <a:buClr>
                <a:schemeClr val="dk1"/>
              </a:buClr>
              <a:buSzPct val="25000"/>
              <a:buFont typeface="Arial"/>
              <a:buNone/>
            </a:pPr>
            <a:r>
              <a:rPr lang="en-US" sz="1200">
                <a:solidFill>
                  <a:schemeClr val="dk1"/>
                </a:solidFill>
              </a:rPr>
              <a:t>Later, multivariate models considered correlations between the metrics, for example CPU utilization and memory size of a program, which better levels of discrimination observed. Time-series models use the order and time between observed events, for example, user logging into a workstation and an email from the workstation, to better classify the behavior.</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The advantages of these statistical approaches include their relative simplicity and low computation cost, and lack of assumptions about behavior expected.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Their disadvantages include the difficulty in selecting suitable metrics to obtain a reasonable balance between false positives and false negatives, and that not all behaviors can be modeled using these approaches.</a:t>
            </a:r>
          </a:p>
          <a:p>
            <a:pPr>
              <a:spcBef>
                <a:spcPts val="0"/>
              </a:spcBef>
              <a:buNone/>
            </a:pPr>
            <a:endParaRPr/>
          </a:p>
        </p:txBody>
      </p:sp>
      <p:sp>
        <p:nvSpPr>
          <p:cNvPr id="239" name="Shape 23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Shape 24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8" name="Shape 24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Knowledge based approaches classify the observed data using a set of rules.</a:t>
            </a:r>
          </a:p>
          <a:p>
            <a:pPr lvl="0" rtl="0">
              <a:spcBef>
                <a:spcPts val="360"/>
              </a:spcBef>
              <a:buClr>
                <a:schemeClr val="dk1"/>
              </a:buClr>
              <a:buSzPct val="25000"/>
              <a:buFont typeface="Arial"/>
              <a:buNone/>
            </a:pPr>
            <a:r>
              <a:rPr lang="en-US" sz="1200">
                <a:solidFill>
                  <a:schemeClr val="dk1"/>
                </a:solidFill>
              </a:rPr>
              <a:t>These rules are developed during the training phase, usually manually, to characterize the observed training data into distinct classes. </a:t>
            </a:r>
          </a:p>
          <a:p>
            <a:pPr lvl="0" rtl="0">
              <a:spcBef>
                <a:spcPts val="360"/>
              </a:spcBef>
              <a:buClr>
                <a:schemeClr val="dk1"/>
              </a:buClr>
              <a:buSzPct val="25000"/>
              <a:buFont typeface="Arial"/>
              <a:buNone/>
            </a:pPr>
            <a:r>
              <a:rPr lang="en-US" sz="1200">
                <a:solidFill>
                  <a:schemeClr val="dk1"/>
                </a:solidFill>
              </a:rPr>
              <a:t>Formal tools may be used to describe these rules, such as a finite-state machine or a standard description language, such as, a secretary typically only uses office productivity programs such as web browser, email, calendar, and Microsoft Office.</a:t>
            </a:r>
          </a:p>
          <a:p>
            <a:pPr lvl="0" rtl="0">
              <a:spcBef>
                <a:spcPts val="360"/>
              </a:spcBef>
              <a:buClr>
                <a:schemeClr val="dk1"/>
              </a:buClr>
              <a:buSzPct val="25000"/>
              <a:buFont typeface="Arial"/>
              <a:buNone/>
            </a:pPr>
            <a:r>
              <a:rPr lang="en-US" sz="1200">
                <a:solidFill>
                  <a:schemeClr val="dk1"/>
                </a:solidFill>
              </a:rPr>
              <a:t>They are then used to classify the observed data in the detection phase.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The advantages of knowledge-based approaches include their robustness and flexibility.</a:t>
            </a:r>
          </a:p>
          <a:p>
            <a:pPr lvl="0" rtl="0">
              <a:spcBef>
                <a:spcPts val="360"/>
              </a:spcBef>
              <a:buClr>
                <a:schemeClr val="dk1"/>
              </a:buClr>
              <a:buSzPct val="25000"/>
              <a:buFont typeface="Arial"/>
              <a:buNone/>
            </a:pPr>
            <a:r>
              <a:rPr lang="en-US" sz="1200">
                <a:solidFill>
                  <a:schemeClr val="dk1"/>
                </a:solidFill>
              </a:rPr>
              <a:t>Their main disadvantage is the difficulty and time required to develop high-quality knowledge from the data, and the need for human experts to assist with this process.</a:t>
            </a:r>
          </a:p>
          <a:p>
            <a:pPr>
              <a:spcBef>
                <a:spcPts val="0"/>
              </a:spcBef>
              <a:buNone/>
            </a:pPr>
            <a:endParaRPr/>
          </a:p>
        </p:txBody>
      </p:sp>
      <p:sp>
        <p:nvSpPr>
          <p:cNvPr id="249" name="Shape 24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Shape 25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59" name="Shape 25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br>
              <a:rPr lang="en-US"/>
            </a:br>
            <a:r>
              <a:rPr lang="en-US"/>
              <a:t/>
            </a:r>
            <a:br>
              <a:rPr lang="en-US"/>
            </a:br>
            <a:r>
              <a:rPr lang="en-US" sz="1200">
                <a:solidFill>
                  <a:schemeClr val="dk1"/>
                </a:solidFill>
              </a:rPr>
              <a:t>Which of these characteristics describes the statistical approach and which describe a knowledge based approach? </a:t>
            </a:r>
          </a:p>
          <a:p>
            <a:pPr lvl="0" rtl="0">
              <a:spcBef>
                <a:spcPts val="360"/>
              </a:spcBef>
              <a:buClr>
                <a:schemeClr val="dk1"/>
              </a:buClr>
              <a:buSzPct val="91666"/>
              <a:buFont typeface="Arial"/>
              <a:buNone/>
            </a:pPr>
            <a:r>
              <a:rPr lang="en-US" sz="1200">
                <a:solidFill>
                  <a:schemeClr val="dk1"/>
                </a:solidFill>
              </a:rPr>
              <a:t/>
            </a:r>
            <a:br>
              <a:rPr lang="en-US" sz="1200">
                <a:solidFill>
                  <a:schemeClr val="dk1"/>
                </a:solidFill>
              </a:rPr>
            </a:br>
            <a:r>
              <a:rPr lang="en-US" sz="1200">
                <a:solidFill>
                  <a:schemeClr val="dk1"/>
                </a:solidFill>
              </a:rPr>
              <a:t>SOLUTION:</a:t>
            </a:r>
            <a:br>
              <a:rPr lang="en-US" sz="1200">
                <a:solidFill>
                  <a:schemeClr val="dk1"/>
                </a:solidFill>
              </a:rPr>
            </a:br>
            <a:r>
              <a:rPr lang="en-US" sz="1200">
                <a:solidFill>
                  <a:schemeClr val="dk1"/>
                </a:solidFill>
              </a:rPr>
              <a:t/>
            </a:r>
            <a:br>
              <a:rPr lang="en-US" sz="1200">
                <a:solidFill>
                  <a:schemeClr val="dk1"/>
                </a:solidFill>
              </a:rPr>
            </a:br>
            <a:r>
              <a:rPr lang="en-US" sz="1200">
                <a:solidFill>
                  <a:schemeClr val="dk1"/>
                </a:solidFill>
              </a:rPr>
              <a:t>There is a fundamental difference between statistical and knowledge based intruder detection approaches. </a:t>
            </a:r>
          </a:p>
          <a:p>
            <a:pPr lvl="0" rtl="0">
              <a:spcBef>
                <a:spcPts val="360"/>
              </a:spcBef>
              <a:buClr>
                <a:schemeClr val="dk1"/>
              </a:buClr>
              <a:buFont typeface="Arial"/>
              <a:buNone/>
            </a:pPr>
            <a:endParaRPr sz="1200">
              <a:solidFill>
                <a:schemeClr val="dk1"/>
              </a:solidFill>
            </a:endParaRPr>
          </a:p>
          <a:p>
            <a:pPr lvl="0">
              <a:spcBef>
                <a:spcPts val="360"/>
              </a:spcBef>
              <a:buClr>
                <a:schemeClr val="dk1"/>
              </a:buClr>
              <a:buSzPct val="91666"/>
              <a:buFont typeface="Arial"/>
              <a:buNone/>
            </a:pPr>
            <a:r>
              <a:rPr lang="en-US" sz="1200">
                <a:solidFill>
                  <a:schemeClr val="dk1"/>
                </a:solidFill>
              </a:rPr>
              <a:t>Knowledge based approaches use security experts to define the possible normal, or, acceptable behaviors, statistical approaches collect data on normal behavior and learn a profile using an algorithm. </a:t>
            </a:r>
          </a:p>
        </p:txBody>
      </p:sp>
      <p:sp>
        <p:nvSpPr>
          <p:cNvPr id="260" name="Shape 26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70" name="Shape 27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Machine-learning approaches automatically develop a model using the labeled normal training data. That is, a machine learning algorithm takes as input examples of normal data and outputs model that is then able to classify subsequently observed data as either normal or anomalous.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The advantages of the machine-learning approaches include their flexibility, adaptability,</a:t>
            </a:r>
          </a:p>
          <a:p>
            <a:pPr lvl="0" rtl="0">
              <a:spcBef>
                <a:spcPts val="360"/>
              </a:spcBef>
              <a:buClr>
                <a:schemeClr val="dk1"/>
              </a:buClr>
              <a:buSzPct val="25000"/>
              <a:buFont typeface="Arial"/>
              <a:buNone/>
            </a:pPr>
            <a:r>
              <a:rPr lang="en-US" sz="1200">
                <a:solidFill>
                  <a:schemeClr val="dk1"/>
                </a:solidFill>
              </a:rPr>
              <a:t>and ability to capture interdependencies between the observed metrics.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Their disadvantages include their dependency on assumptions about accepted behavior for a system, their currently unacceptably high false alarm rate, and their high resource cost.</a:t>
            </a:r>
          </a:p>
          <a:p>
            <a:pPr lvl="0" rtl="0">
              <a:spcBef>
                <a:spcPts val="360"/>
              </a:spcBef>
              <a:buClr>
                <a:schemeClr val="dk1"/>
              </a:buClr>
              <a:buSzPct val="25000"/>
              <a:buFont typeface="Arial"/>
              <a:buNone/>
            </a:pPr>
            <a:r>
              <a:rPr lang="en-US" sz="1200">
                <a:solidFill>
                  <a:schemeClr val="dk1"/>
                </a:solidFill>
              </a:rPr>
              <a:t>A key disadvantage is that this process typically requires significant time and computational resources. Once the model is generated however, subsequent analysis is generally fairly efficient.</a:t>
            </a:r>
          </a:p>
          <a:p>
            <a:pPr>
              <a:spcBef>
                <a:spcPts val="0"/>
              </a:spcBef>
              <a:buNone/>
            </a:pPr>
            <a:endParaRPr/>
          </a:p>
        </p:txBody>
      </p:sp>
      <p:sp>
        <p:nvSpPr>
          <p:cNvPr id="271" name="Shape 27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Shape 27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78" name="Shape 27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A variety of machine-learning approaches have been tried, with varying success.</a:t>
            </a:r>
          </a:p>
          <a:p>
            <a:pPr lvl="0" rtl="0">
              <a:spcBef>
                <a:spcPts val="360"/>
              </a:spcBef>
              <a:buClr>
                <a:schemeClr val="dk1"/>
              </a:buClr>
              <a:buSzPct val="25000"/>
              <a:buFont typeface="Arial"/>
              <a:buNone/>
            </a:pPr>
            <a:r>
              <a:rPr lang="en-US" sz="1200">
                <a:solidFill>
                  <a:schemeClr val="dk1"/>
                </a:solidFill>
              </a:rPr>
              <a:t>These include:</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Bayesian networks:  Encode probabilistic relationships among observed events, for example, how likely an email is sent by a user if the current time is 2 AM; if a low probability activity takes place, it anomalous.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Markov models:  Develop a model with sets of states, some possibly hidden, interconnected by transition probabilities. For example, Markove models can be used to model legitimate web site names because the transition probabilities from one letter to the next are similar to that of real dictionary words because users need to type the web site names; a randomly spelled web site name is anomalous and may be used by botnets for command and control.</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Neural networks:  Simulate human brain operation with neurons and synapse between them, that classify observed data.</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Clustering and outlier detection:  Group the observed data into clusters based</a:t>
            </a:r>
          </a:p>
          <a:p>
            <a:pPr lvl="0" rtl="0">
              <a:spcBef>
                <a:spcPts val="360"/>
              </a:spcBef>
              <a:buClr>
                <a:schemeClr val="dk1"/>
              </a:buClr>
              <a:buSzPct val="25000"/>
              <a:buFont typeface="Arial"/>
              <a:buNone/>
            </a:pPr>
            <a:r>
              <a:rPr lang="en-US" sz="1200">
                <a:solidFill>
                  <a:schemeClr val="dk1"/>
                </a:solidFill>
              </a:rPr>
              <a:t>on some similarity or distance measure, and then identify subsequent data as</a:t>
            </a:r>
          </a:p>
          <a:p>
            <a:pPr lvl="0">
              <a:spcBef>
                <a:spcPts val="360"/>
              </a:spcBef>
              <a:buClr>
                <a:schemeClr val="dk1"/>
              </a:buClr>
              <a:buSzPct val="25000"/>
              <a:buFont typeface="Arial"/>
              <a:buNone/>
            </a:pPr>
            <a:r>
              <a:rPr lang="en-US" sz="1200">
                <a:solidFill>
                  <a:schemeClr val="dk1"/>
                </a:solidFill>
              </a:rPr>
              <a:t>either belonging to a cluster or as an outlier.</a:t>
            </a:r>
          </a:p>
        </p:txBody>
      </p:sp>
      <p:sp>
        <p:nvSpPr>
          <p:cNvPr id="279" name="Shape 27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86" name="Shape 28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A variety of machine-learning approaches have been tried, with varying success.</a:t>
            </a:r>
          </a:p>
          <a:p>
            <a:pPr lvl="0" rtl="0">
              <a:spcBef>
                <a:spcPts val="360"/>
              </a:spcBef>
              <a:buClr>
                <a:schemeClr val="dk1"/>
              </a:buClr>
              <a:buSzPct val="25000"/>
              <a:buFont typeface="Arial"/>
              <a:buNone/>
            </a:pPr>
            <a:r>
              <a:rPr lang="en-US" sz="1200">
                <a:solidFill>
                  <a:schemeClr val="dk1"/>
                </a:solidFill>
              </a:rPr>
              <a:t>These include:</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Bayesian networks:  Encode probabilistic relationships among observed events, for example, how likely an email is sent by a user if the current time is 2 AM; if a low probability activity takes place, it anomalous.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Markov models:  Develop a model with sets of states, some possibly hidden, interconnected by transition probabilities. For example, Markove models can be used to model legitimate web site names because the transition probabilities from one letter to the next are similar to that of real dictionary words because users need to type the web site names; a randomly spelled web site name is anomalous and may be used by botnets for command and control.</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Neural networks:  Simulate human brain operation with neurons and synapse between them, that classify observed data. These are one of the most powerful algorithms.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Clustering and outlier detection:  Group the observed data into clusters based</a:t>
            </a:r>
          </a:p>
          <a:p>
            <a:pPr lvl="0" rtl="0">
              <a:spcBef>
                <a:spcPts val="360"/>
              </a:spcBef>
              <a:buClr>
                <a:schemeClr val="dk1"/>
              </a:buClr>
              <a:buSzPct val="25000"/>
              <a:buFont typeface="Arial"/>
              <a:buNone/>
            </a:pPr>
            <a:r>
              <a:rPr lang="en-US" sz="1200">
                <a:solidFill>
                  <a:schemeClr val="dk1"/>
                </a:solidFill>
              </a:rPr>
              <a:t>on some similarity or distance measure, and then identify subsequent data as</a:t>
            </a:r>
          </a:p>
          <a:p>
            <a:pPr lvl="0" rtl="0">
              <a:spcBef>
                <a:spcPts val="360"/>
              </a:spcBef>
              <a:buClr>
                <a:schemeClr val="dk1"/>
              </a:buClr>
              <a:buSzPct val="25000"/>
              <a:buFont typeface="Arial"/>
              <a:buNone/>
            </a:pPr>
            <a:r>
              <a:rPr lang="en-US" sz="1200">
                <a:solidFill>
                  <a:schemeClr val="dk1"/>
                </a:solidFill>
              </a:rPr>
              <a:t>either belonging to a cluster or as an outlier. For example, traffic from the internal network to the company’s internal web server have common characteristics that can be grouped into clusters based on the web pages visited; other the hand, an attack may access data on the web server that is rare requested, which makes it an outlier.</a:t>
            </a:r>
          </a:p>
        </p:txBody>
      </p:sp>
      <p:sp>
        <p:nvSpPr>
          <p:cNvPr id="287" name="Shape 28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8" name="Shape 29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78571"/>
              <a:buFont typeface="Arial"/>
              <a:buNone/>
            </a:pPr>
            <a:r>
              <a:rPr lang="en-US"/>
              <a:t>QUIZ:</a:t>
            </a:r>
            <a:br>
              <a:rPr lang="en-US"/>
            </a:br>
            <a:r>
              <a:rPr lang="en-US"/>
              <a:t/>
            </a:r>
            <a:br>
              <a:rPr lang="en-US"/>
            </a:br>
            <a:r>
              <a:rPr lang="en-US"/>
              <a:t>|</a:t>
            </a:r>
            <a:r>
              <a:rPr lang="en-US" sz="1200">
                <a:solidFill>
                  <a:schemeClr val="dk1"/>
                </a:solidFill>
              </a:rPr>
              <a:t>Let’s take a moment to think about the Machine Learning approach to Intruder detection. </a:t>
            </a:r>
          </a:p>
          <a:p>
            <a:pPr rtl="0">
              <a:spcBef>
                <a:spcPts val="0"/>
              </a:spcBef>
              <a:buNone/>
            </a:pPr>
            <a:endParaRPr/>
          </a:p>
          <a:p>
            <a:pPr>
              <a:spcBef>
                <a:spcPts val="0"/>
              </a:spcBef>
              <a:buNone/>
            </a:pPr>
            <a:r>
              <a:rPr lang="en-US"/>
              <a:t>SOLUTION:</a:t>
            </a:r>
            <a:br>
              <a:rPr lang="en-US"/>
            </a:br>
            <a:r>
              <a:rPr lang="en-US"/>
              <a:t/>
            </a:r>
            <a:br>
              <a:rPr lang="en-US"/>
            </a:br>
            <a:r>
              <a:rPr lang="en-US" sz="1200">
                <a:solidFill>
                  <a:schemeClr val="dk1"/>
                </a:solidFill>
              </a:rPr>
              <a:t>Machine learning approach is best at detecting an attack that is similar to a previous, learned attack.</a:t>
            </a:r>
          </a:p>
        </p:txBody>
      </p:sp>
      <p:sp>
        <p:nvSpPr>
          <p:cNvPr id="299" name="Shape 29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6" name="Shape 30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A key limitation of anomaly detection approaches used by IDSs, particularly the machine-learning approaches, is that they are generally only trained with legitimate data, unlike many of the other applications surveyed in [CHAN09] where both legitimate and anomalous training data is used. The lack of anomalous training data, which occurs given the desire to detect currently unknown future attacks, limits the effectiveness of some of the techniques we have discussed. </a:t>
            </a:r>
          </a:p>
        </p:txBody>
      </p:sp>
      <p:sp>
        <p:nvSpPr>
          <p:cNvPr id="307" name="Shape 30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Shape 45"/>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6" name="Shape 4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By intrusion, we mean any attack that aims to compromise the security goals of an organization. </a:t>
            </a:r>
          </a:p>
          <a:p>
            <a:pPr lvl="0" rtl="0">
              <a:spcBef>
                <a:spcPts val="360"/>
              </a:spcBef>
              <a:buClr>
                <a:schemeClr val="dk1"/>
              </a:buClr>
              <a:buSzPct val="25000"/>
              <a:buFont typeface="Arial"/>
              <a:buNone/>
            </a:pPr>
            <a:r>
              <a:rPr lang="en-US" sz="1200">
                <a:solidFill>
                  <a:schemeClr val="dk1"/>
                </a:solidFill>
              </a:rPr>
              <a:t>For example:</a:t>
            </a:r>
          </a:p>
          <a:p>
            <a:pPr lvl="0" rtl="0">
              <a:spcBef>
                <a:spcPts val="360"/>
              </a:spcBef>
              <a:buClr>
                <a:schemeClr val="dk1"/>
              </a:buClr>
              <a:buSzPct val="25000"/>
              <a:buFont typeface="Arial"/>
              <a:buNone/>
            </a:pPr>
            <a:r>
              <a:rPr lang="en-US" sz="1200">
                <a:solidFill>
                  <a:schemeClr val="dk1"/>
                </a:solidFill>
              </a:rPr>
              <a:t>•  Performing a remote root compromise of an e-mail server</a:t>
            </a:r>
          </a:p>
          <a:p>
            <a:pPr lvl="0" rtl="0">
              <a:spcBef>
                <a:spcPts val="360"/>
              </a:spcBef>
              <a:buClr>
                <a:schemeClr val="dk1"/>
              </a:buClr>
              <a:buSzPct val="25000"/>
              <a:buFont typeface="Arial"/>
              <a:buNone/>
            </a:pPr>
            <a:r>
              <a:rPr lang="en-US" sz="1200">
                <a:solidFill>
                  <a:schemeClr val="dk1"/>
                </a:solidFill>
              </a:rPr>
              <a:t>•  Defacing a Web server with inappropriate web contents</a:t>
            </a:r>
          </a:p>
          <a:p>
            <a:pPr lvl="0" rtl="0">
              <a:spcBef>
                <a:spcPts val="360"/>
              </a:spcBef>
              <a:buClr>
                <a:schemeClr val="dk1"/>
              </a:buClr>
              <a:buSzPct val="25000"/>
              <a:buFont typeface="Arial"/>
              <a:buNone/>
            </a:pPr>
            <a:r>
              <a:rPr lang="en-US" sz="1200">
                <a:solidFill>
                  <a:schemeClr val="dk1"/>
                </a:solidFill>
              </a:rPr>
              <a:t>•  Guessing and cracking passwords</a:t>
            </a:r>
          </a:p>
          <a:p>
            <a:pPr lvl="0" rtl="0">
              <a:spcBef>
                <a:spcPts val="360"/>
              </a:spcBef>
              <a:buClr>
                <a:schemeClr val="dk1"/>
              </a:buClr>
              <a:buSzPct val="25000"/>
              <a:buFont typeface="Arial"/>
              <a:buNone/>
            </a:pPr>
            <a:r>
              <a:rPr lang="en-US" sz="1200">
                <a:solidFill>
                  <a:schemeClr val="dk1"/>
                </a:solidFill>
              </a:rPr>
              <a:t>•  Stealing a database containing credit card numbers</a:t>
            </a:r>
          </a:p>
          <a:p>
            <a:pPr lvl="0" rtl="0">
              <a:spcBef>
                <a:spcPts val="360"/>
              </a:spcBef>
              <a:buClr>
                <a:schemeClr val="dk1"/>
              </a:buClr>
              <a:buSzPct val="25000"/>
              <a:buFont typeface="Arial"/>
              <a:buNone/>
            </a:pPr>
            <a:r>
              <a:rPr lang="en-US" sz="1200">
                <a:solidFill>
                  <a:schemeClr val="dk1"/>
                </a:solidFill>
              </a:rPr>
              <a:t>•  Reading sensitive data, including payroll records and medical information,</a:t>
            </a:r>
          </a:p>
          <a:p>
            <a:pPr lvl="0" rtl="0">
              <a:spcBef>
                <a:spcPts val="360"/>
              </a:spcBef>
              <a:buClr>
                <a:schemeClr val="dk1"/>
              </a:buClr>
              <a:buSzPct val="25000"/>
              <a:buFont typeface="Arial"/>
              <a:buNone/>
            </a:pPr>
            <a:r>
              <a:rPr lang="en-US" sz="1200">
                <a:solidFill>
                  <a:schemeClr val="dk1"/>
                </a:solidFill>
              </a:rPr>
              <a:t>without authorization</a:t>
            </a:r>
          </a:p>
          <a:p>
            <a:pPr lvl="0" rtl="0">
              <a:spcBef>
                <a:spcPts val="360"/>
              </a:spcBef>
              <a:buClr>
                <a:schemeClr val="dk1"/>
              </a:buClr>
              <a:buSzPct val="25000"/>
              <a:buFont typeface="Arial"/>
              <a:buNone/>
            </a:pPr>
            <a:r>
              <a:rPr lang="en-US" sz="1200">
                <a:solidFill>
                  <a:schemeClr val="dk1"/>
                </a:solidFill>
              </a:rPr>
              <a:t>•  Running a packet sniffer on a workstation to capture usernames and passwords</a:t>
            </a:r>
          </a:p>
          <a:p>
            <a:pPr lvl="0" rtl="0">
              <a:spcBef>
                <a:spcPts val="360"/>
              </a:spcBef>
              <a:buClr>
                <a:schemeClr val="dk1"/>
              </a:buClr>
              <a:buSzPct val="25000"/>
              <a:buFont typeface="Arial"/>
              <a:buNone/>
            </a:pPr>
            <a:r>
              <a:rPr lang="en-US" sz="1200">
                <a:solidFill>
                  <a:schemeClr val="dk1"/>
                </a:solidFill>
              </a:rPr>
              <a:t>•  Using a permission error on an anonymous FTP server to distribute pirated</a:t>
            </a:r>
          </a:p>
          <a:p>
            <a:pPr lvl="0" rtl="0">
              <a:spcBef>
                <a:spcPts val="360"/>
              </a:spcBef>
              <a:buClr>
                <a:schemeClr val="dk1"/>
              </a:buClr>
              <a:buSzPct val="25000"/>
              <a:buFont typeface="Arial"/>
              <a:buNone/>
            </a:pPr>
            <a:r>
              <a:rPr lang="en-US" sz="1200">
                <a:solidFill>
                  <a:schemeClr val="dk1"/>
                </a:solidFill>
              </a:rPr>
              <a:t>software and music files</a:t>
            </a:r>
          </a:p>
          <a:p>
            <a:pPr lvl="0" rtl="0">
              <a:spcBef>
                <a:spcPts val="360"/>
              </a:spcBef>
              <a:buClr>
                <a:schemeClr val="dk1"/>
              </a:buClr>
              <a:buSzPct val="25000"/>
              <a:buFont typeface="Arial"/>
              <a:buNone/>
            </a:pPr>
            <a:r>
              <a:rPr lang="en-US" sz="1200">
                <a:solidFill>
                  <a:schemeClr val="dk1"/>
                </a:solidFill>
              </a:rPr>
              <a:t>•  Dialing into an unsecured modem and gaining internal network access</a:t>
            </a:r>
          </a:p>
          <a:p>
            <a:pPr lvl="0" rtl="0">
              <a:spcBef>
                <a:spcPts val="360"/>
              </a:spcBef>
              <a:buClr>
                <a:schemeClr val="dk1"/>
              </a:buClr>
              <a:buSzPct val="25000"/>
              <a:buFont typeface="Arial"/>
              <a:buNone/>
            </a:pPr>
            <a:r>
              <a:rPr lang="en-US" sz="1200">
                <a:solidFill>
                  <a:schemeClr val="dk1"/>
                </a:solidFill>
              </a:rPr>
              <a:t>•  Posing as an executive, calling the help desk, resetting the executive’s e-mail</a:t>
            </a:r>
          </a:p>
          <a:p>
            <a:pPr lvl="0" rtl="0">
              <a:spcBef>
                <a:spcPts val="360"/>
              </a:spcBef>
              <a:buClr>
                <a:schemeClr val="dk1"/>
              </a:buClr>
              <a:buSzPct val="25000"/>
              <a:buFont typeface="Arial"/>
              <a:buNone/>
            </a:pPr>
            <a:r>
              <a:rPr lang="en-US" sz="1200">
                <a:solidFill>
                  <a:schemeClr val="dk1"/>
                </a:solidFill>
              </a:rPr>
              <a:t>password, and learning the new password</a:t>
            </a:r>
          </a:p>
          <a:p>
            <a:pPr lvl="0" rtl="0">
              <a:spcBef>
                <a:spcPts val="360"/>
              </a:spcBef>
              <a:buClr>
                <a:schemeClr val="dk1"/>
              </a:buClr>
              <a:buSzPct val="25000"/>
              <a:buFont typeface="Arial"/>
              <a:buNone/>
            </a:pPr>
            <a:r>
              <a:rPr lang="en-US" sz="1200">
                <a:solidFill>
                  <a:schemeClr val="dk1"/>
                </a:solidFill>
              </a:rPr>
              <a:t>•  Using an unattended, logged-in workstation without permission</a:t>
            </a:r>
          </a:p>
          <a:p>
            <a:pPr>
              <a:spcBef>
                <a:spcPts val="0"/>
              </a:spcBef>
              <a:buNone/>
            </a:pPr>
            <a:endParaRPr/>
          </a:p>
        </p:txBody>
      </p:sp>
      <p:sp>
        <p:nvSpPr>
          <p:cNvPr id="47" name="Shape 4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3" name="Shape 31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Here is an example of a very simple anomaly detection approach.</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First, establish the normal run-time profile of a program, for example, in terms of CPU utilization, memory size, etc. This can be accomplished by running a program many times, and each time, record the values of these measurements, and then compute the means and variances.</a:t>
            </a:r>
          </a:p>
          <a:p>
            <a:pPr lvl="0" rtl="0">
              <a:spcBef>
                <a:spcPts val="360"/>
              </a:spcBef>
              <a:buClr>
                <a:schemeClr val="dk1"/>
              </a:buClr>
              <a:buFont typeface="Arial"/>
              <a:buNone/>
            </a:pPr>
            <a:endParaRPr sz="1200">
              <a:solidFill>
                <a:schemeClr val="dk1"/>
              </a:solidFill>
            </a:endParaRPr>
          </a:p>
          <a:p>
            <a:pPr lvl="0">
              <a:spcBef>
                <a:spcPts val="360"/>
              </a:spcBef>
              <a:buClr>
                <a:schemeClr val="dk1"/>
              </a:buClr>
              <a:buSzPct val="25000"/>
              <a:buFont typeface="Arial"/>
              <a:buNone/>
            </a:pPr>
            <a:r>
              <a:rPr lang="en-US" sz="1200">
                <a:solidFill>
                  <a:schemeClr val="dk1"/>
                </a:solidFill>
              </a:rPr>
              <a:t>Once the profile is built,  when the IDS observes that when the program is run, its measures deviate from the means beyond the allowed thresholds, or, the variances, meaning the values are outside of the normal ranges, the IDS outputs an alert.</a:t>
            </a:r>
          </a:p>
        </p:txBody>
      </p:sp>
      <p:sp>
        <p:nvSpPr>
          <p:cNvPr id="314" name="Shape 31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30</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22" name="Shape 32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br>
              <a:rPr lang="en-US"/>
            </a:br>
            <a:r>
              <a:rPr lang="en-US"/>
              <a:t/>
            </a:r>
            <a:br>
              <a:rPr lang="en-US"/>
            </a:br>
            <a:r>
              <a:rPr lang="en-US"/>
              <a:t>discuss</a:t>
            </a:r>
          </a:p>
          <a:p>
            <a:pPr rtl="0">
              <a:spcBef>
                <a:spcPts val="0"/>
              </a:spcBef>
              <a:buNone/>
            </a:pPr>
            <a:endParaRPr/>
          </a:p>
          <a:p>
            <a:pPr>
              <a:spcBef>
                <a:spcPts val="0"/>
              </a:spcBef>
              <a:buNone/>
            </a:pPr>
            <a:r>
              <a:rPr lang="en-US"/>
              <a:t>SOLUTION:</a:t>
            </a:r>
            <a:br>
              <a:rPr lang="en-US"/>
            </a:br>
            <a:r>
              <a:rPr lang="en-US"/>
              <a:t/>
            </a:r>
            <a:br>
              <a:rPr lang="en-US"/>
            </a:br>
            <a:r>
              <a:rPr lang="en-US" sz="1200">
                <a:solidFill>
                  <a:schemeClr val="dk1"/>
                </a:solidFill>
              </a:rPr>
              <a:t>The weakness can be mitigated by also using  a system that checks for known attack methods, such as a Firewall. </a:t>
            </a:r>
          </a:p>
        </p:txBody>
      </p:sp>
      <p:sp>
        <p:nvSpPr>
          <p:cNvPr id="323" name="Shape 32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31</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Shape 32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0" name="Shape 33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Arial"/>
              <a:buNone/>
            </a:pPr>
            <a:r>
              <a:rPr lang="en-US" sz="1200"/>
              <a:t>Signature or heuristic techniques detect intrusion by observing events in the system and applying either a set of signature patterns to the data, to decide whether the observed data indicates intrusive or normal behavior.</a:t>
            </a:r>
          </a:p>
          <a:p>
            <a:pPr>
              <a:spcBef>
                <a:spcPts val="0"/>
              </a:spcBef>
              <a:buNone/>
            </a:pPr>
            <a:endParaRPr/>
          </a:p>
        </p:txBody>
      </p:sp>
      <p:sp>
        <p:nvSpPr>
          <p:cNvPr id="331" name="Shape 33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32</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Shape 33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8" name="Shape 33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Signature approaches  match a large collection of known patterns of malicious data against data stored on a system or in transit over a network. The signatures need to be large enough to minimize the false alarm rate, while still detecting a sufficiently large fraction of malicious data. This approach is widely used in antivirus products, in network traffic scanning proxies, and in NIDS. </a:t>
            </a:r>
          </a:p>
        </p:txBody>
      </p:sp>
      <p:sp>
        <p:nvSpPr>
          <p:cNvPr id="339" name="Shape 33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33</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Shape 34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8" name="Shape 34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The advantages of this approach include the relatively low cost in time and resource use, and its wide acceptance.</a:t>
            </a:r>
          </a:p>
          <a:p>
            <a:pPr lvl="0" rtl="0">
              <a:spcBef>
                <a:spcPts val="360"/>
              </a:spcBef>
              <a:buClr>
                <a:schemeClr val="dk1"/>
              </a:buClr>
              <a:buFont typeface="Arial"/>
              <a:buNone/>
            </a:pPr>
            <a:endParaRPr sz="1200">
              <a:solidFill>
                <a:schemeClr val="dk1"/>
              </a:solidFill>
            </a:endParaRPr>
          </a:p>
          <a:p>
            <a:pPr lvl="0">
              <a:spcBef>
                <a:spcPts val="360"/>
              </a:spcBef>
              <a:buClr>
                <a:schemeClr val="dk1"/>
              </a:buClr>
              <a:buSzPct val="25000"/>
              <a:buFont typeface="Arial"/>
              <a:buNone/>
            </a:pPr>
            <a:r>
              <a:rPr lang="en-US" sz="1200">
                <a:solidFill>
                  <a:schemeClr val="dk1"/>
                </a:solidFill>
              </a:rPr>
              <a:t>Disadvantages include the significant effort required to constantly identify and review new malware to create signatures able to identify it, and the inability to detect zero-day attacks for which no signatures exist.</a:t>
            </a:r>
          </a:p>
        </p:txBody>
      </p:sp>
      <p:sp>
        <p:nvSpPr>
          <p:cNvPr id="349" name="Shape 34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34</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Shape 361"/>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2" name="Shape 36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sz="1200">
                <a:solidFill>
                  <a:schemeClr val="dk1"/>
                </a:solidFill>
              </a:rPr>
              <a:t>QUIZ:</a:t>
            </a:r>
            <a:br>
              <a:rPr lang="en-US" sz="1200">
                <a:solidFill>
                  <a:schemeClr val="dk1"/>
                </a:solidFill>
              </a:rPr>
            </a:br>
            <a:endParaRPr lang="en-US" sz="1200">
              <a:solidFill>
                <a:schemeClr val="dk1"/>
              </a:solidFill>
            </a:endParaRPr>
          </a:p>
          <a:p>
            <a:pPr rtl="0">
              <a:spcBef>
                <a:spcPts val="0"/>
              </a:spcBef>
              <a:buNone/>
            </a:pPr>
            <a:r>
              <a:rPr lang="en-US" sz="1200">
                <a:solidFill>
                  <a:schemeClr val="dk1"/>
                </a:solidFill>
              </a:rPr>
              <a:t>Lest you think that an inability to detect zero day attacks is not important, lets do a quiz.</a:t>
            </a:r>
          </a:p>
          <a:p>
            <a:pPr rtl="0">
              <a:spcBef>
                <a:spcPts val="0"/>
              </a:spcBef>
              <a:buNone/>
            </a:pPr>
            <a:endParaRPr sz="1200">
              <a:solidFill>
                <a:schemeClr val="dk1"/>
              </a:solidFill>
            </a:endParaRPr>
          </a:p>
          <a:p>
            <a:pPr lvl="0" rtl="0">
              <a:spcBef>
                <a:spcPts val="360"/>
              </a:spcBef>
              <a:buClr>
                <a:schemeClr val="dk1"/>
              </a:buClr>
              <a:buSzPct val="91666"/>
              <a:buFont typeface="Arial"/>
              <a:buNone/>
            </a:pPr>
            <a:r>
              <a:rPr lang="en-US" sz="1200">
                <a:solidFill>
                  <a:schemeClr val="dk1"/>
                </a:solidFill>
              </a:rPr>
              <a:t>SOLUTION:</a:t>
            </a:r>
            <a:br>
              <a:rPr lang="en-US" sz="1200">
                <a:solidFill>
                  <a:schemeClr val="dk1"/>
                </a:solidFill>
              </a:rPr>
            </a:br>
            <a:r>
              <a:rPr lang="en-US" sz="1200">
                <a:solidFill>
                  <a:schemeClr val="dk1"/>
                </a:solidFill>
              </a:rPr>
              <a:t/>
            </a:r>
            <a:br>
              <a:rPr lang="en-US" sz="1200">
                <a:solidFill>
                  <a:schemeClr val="dk1"/>
                </a:solidFill>
              </a:rPr>
            </a:br>
            <a:r>
              <a:rPr lang="en-US" sz="1200">
                <a:solidFill>
                  <a:schemeClr val="dk1"/>
                </a:solidFill>
              </a:rPr>
              <a:t>The black market on zero day vulnerabilities is quite strong. Companies pay hackers to tell them of their vulnerabilities.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91666"/>
              <a:buFont typeface="Arial"/>
              <a:buNone/>
            </a:pPr>
            <a:r>
              <a:rPr lang="en-US" sz="1200">
                <a:solidFill>
                  <a:schemeClr val="dk1"/>
                </a:solidFill>
              </a:rPr>
              <a:t>A zero day vulnerability in the Linux OS sold for $50,000.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Font typeface="Arial"/>
              <a:buNone/>
            </a:pPr>
            <a:endParaRPr sz="1200">
              <a:solidFill>
                <a:schemeClr val="dk1"/>
              </a:solidFill>
            </a:endParaRPr>
          </a:p>
          <a:p>
            <a:pPr>
              <a:spcBef>
                <a:spcPts val="0"/>
              </a:spcBef>
              <a:buNone/>
            </a:pPr>
            <a:endParaRPr sz="1200">
              <a:solidFill>
                <a:schemeClr val="dk1"/>
              </a:solidFill>
            </a:endParaRPr>
          </a:p>
        </p:txBody>
      </p:sp>
      <p:sp>
        <p:nvSpPr>
          <p:cNvPr id="363" name="Shape 36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35</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Shape 36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70" name="Shape 37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rgbClr val="000000"/>
              </a:buClr>
              <a:buSzPct val="25000"/>
              <a:buFont typeface="Arial"/>
              <a:buNone/>
            </a:pPr>
            <a:r>
              <a:rPr lang="en-US" sz="1200"/>
              <a:t>Instead of using only signatures of known attacks, a misuse detection systems can also use a more sophisticated, rule-based approach. </a:t>
            </a:r>
          </a:p>
          <a:p>
            <a:pPr lvl="0" rtl="0">
              <a:spcBef>
                <a:spcPts val="360"/>
              </a:spcBef>
              <a:buClr>
                <a:srgbClr val="000000"/>
              </a:buClr>
              <a:buFont typeface="Arial"/>
              <a:buNone/>
            </a:pPr>
            <a:endParaRPr sz="1200"/>
          </a:p>
          <a:p>
            <a:pPr lvl="0" rtl="0">
              <a:spcBef>
                <a:spcPts val="360"/>
              </a:spcBef>
              <a:buClr>
                <a:srgbClr val="000000"/>
              </a:buClr>
              <a:buSzPct val="25000"/>
              <a:buFont typeface="Arial"/>
              <a:buNone/>
            </a:pPr>
            <a:r>
              <a:rPr lang="en-US" sz="1200"/>
              <a:t>Rule-based detection involves the use of rules for identifying known penetrations or penetrations that would exploit known vulnerabilities. </a:t>
            </a:r>
          </a:p>
          <a:p>
            <a:pPr lvl="0" rtl="0">
              <a:spcBef>
                <a:spcPts val="360"/>
              </a:spcBef>
              <a:buClr>
                <a:srgbClr val="000000"/>
              </a:buClr>
              <a:buSzPct val="25000"/>
              <a:buFont typeface="Arial"/>
              <a:buNone/>
            </a:pPr>
            <a:r>
              <a:rPr lang="en-US" sz="1200"/>
              <a:t>Rules are specified to process and analyze activity data and match multiple signatures or patterns. </a:t>
            </a:r>
          </a:p>
          <a:p>
            <a:pPr lvl="0" rtl="0">
              <a:spcBef>
                <a:spcPts val="360"/>
              </a:spcBef>
              <a:buClr>
                <a:srgbClr val="000000"/>
              </a:buClr>
              <a:buFont typeface="Arial"/>
              <a:buNone/>
            </a:pPr>
            <a:endParaRPr sz="1200"/>
          </a:p>
          <a:p>
            <a:pPr lvl="0" rtl="0">
              <a:spcBef>
                <a:spcPts val="360"/>
              </a:spcBef>
              <a:buClr>
                <a:srgbClr val="000000"/>
              </a:buClr>
              <a:buSzPct val="25000"/>
              <a:buFont typeface="Arial"/>
              <a:buNone/>
            </a:pPr>
            <a:r>
              <a:rPr lang="en-US" sz="1200"/>
              <a:t>Typically, the rules used in these systems are specific to the machine and operating system. </a:t>
            </a:r>
          </a:p>
          <a:p>
            <a:pPr lvl="0" rtl="0">
              <a:spcBef>
                <a:spcPts val="360"/>
              </a:spcBef>
              <a:buClr>
                <a:srgbClr val="000000"/>
              </a:buClr>
              <a:buSzPct val="25000"/>
              <a:buFont typeface="Arial"/>
              <a:buNone/>
            </a:pPr>
            <a:r>
              <a:rPr lang="en-US" sz="1200"/>
              <a:t>The most fruitful approach to developing such rules is to analyze attack tools and scripts collected on the Internet. </a:t>
            </a:r>
          </a:p>
          <a:p>
            <a:pPr lvl="0" rtl="0">
              <a:spcBef>
                <a:spcPts val="360"/>
              </a:spcBef>
              <a:buClr>
                <a:srgbClr val="000000"/>
              </a:buClr>
              <a:buSzPct val="25000"/>
              <a:buFont typeface="Arial"/>
              <a:buNone/>
            </a:pPr>
            <a:r>
              <a:rPr lang="en-US" sz="1200"/>
              <a:t>These rules can be supplemented with rules generated by knowledgeable security personnel. In this latter case, the normal procedure is to interview system administrators and security analysts to collect a suite of known penetration scenarios and key events that threaten the security of the target system.</a:t>
            </a:r>
          </a:p>
          <a:p>
            <a:pPr lvl="0" rtl="0">
              <a:spcBef>
                <a:spcPts val="360"/>
              </a:spcBef>
              <a:buClr>
                <a:srgbClr val="000000"/>
              </a:buClr>
              <a:buFont typeface="Arial"/>
              <a:buNone/>
            </a:pPr>
            <a:endParaRPr sz="1200"/>
          </a:p>
          <a:p>
            <a:pPr lvl="0" rtl="0">
              <a:spcBef>
                <a:spcPts val="360"/>
              </a:spcBef>
              <a:buClr>
                <a:srgbClr val="000000"/>
              </a:buClr>
              <a:buSzPct val="25000"/>
              <a:buFont typeface="Arial"/>
              <a:buNone/>
            </a:pPr>
            <a:r>
              <a:rPr lang="en-US" sz="1200"/>
              <a:t>The SNORT system is an example of a</a:t>
            </a:r>
          </a:p>
          <a:p>
            <a:pPr lvl="0" rtl="0">
              <a:spcBef>
                <a:spcPts val="360"/>
              </a:spcBef>
              <a:buClr>
                <a:srgbClr val="000000"/>
              </a:buClr>
              <a:buSzPct val="25000"/>
              <a:buFont typeface="Arial"/>
              <a:buNone/>
            </a:pPr>
            <a:r>
              <a:rPr lang="en-US" sz="1200"/>
              <a:t>rule-based NIDS. A large collection of rules exists for it to detect a wide variety of</a:t>
            </a:r>
          </a:p>
          <a:p>
            <a:pPr lvl="0" rtl="0">
              <a:spcBef>
                <a:spcPts val="360"/>
              </a:spcBef>
              <a:buClr>
                <a:srgbClr val="000000"/>
              </a:buClr>
              <a:buSzPct val="25000"/>
              <a:buFont typeface="Arial"/>
              <a:buNone/>
            </a:pPr>
            <a:r>
              <a:rPr lang="en-US" sz="1200"/>
              <a:t>network attacks.</a:t>
            </a:r>
          </a:p>
          <a:p>
            <a:pPr>
              <a:spcBef>
                <a:spcPts val="0"/>
              </a:spcBef>
              <a:buNone/>
            </a:pPr>
            <a:endParaRPr/>
          </a:p>
        </p:txBody>
      </p:sp>
      <p:sp>
        <p:nvSpPr>
          <p:cNvPr id="371" name="Shape 37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36</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Shape 376"/>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77" name="Shape 37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Here is an example of a misuse detection approach. The IDS matches the observed activities using a set of attack signatures. If there is match, the IDS outputs an alert.</a:t>
            </a:r>
          </a:p>
          <a:p>
            <a:pPr>
              <a:spcBef>
                <a:spcPts val="0"/>
              </a:spcBef>
              <a:buNone/>
            </a:pPr>
            <a:endParaRPr/>
          </a:p>
        </p:txBody>
      </p:sp>
      <p:sp>
        <p:nvSpPr>
          <p:cNvPr id="378" name="Shape 37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37</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Shape 388"/>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9" name="Shape 38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a:t>QUIZ:</a:t>
            </a:r>
            <a:br>
              <a:rPr lang="en-US"/>
            </a:br>
            <a:r>
              <a:rPr lang="en-US"/>
              <a:t/>
            </a:r>
            <a:br>
              <a:rPr lang="en-US"/>
            </a:br>
            <a:r>
              <a:rPr lang="en-US" sz="1200">
                <a:solidFill>
                  <a:schemeClr val="dk1"/>
                </a:solidFill>
              </a:rPr>
              <a:t>Let’s check our understanding of IDS. Here is a list of attacks that IDS can detect. Match the definition of the attack with it’s name. </a:t>
            </a:r>
            <a:br>
              <a:rPr lang="en-US" sz="1200">
                <a:solidFill>
                  <a:schemeClr val="dk1"/>
                </a:solidFill>
              </a:rPr>
            </a:br>
            <a:r>
              <a:rPr lang="en-US" sz="1200">
                <a:solidFill>
                  <a:schemeClr val="dk1"/>
                </a:solidFill>
              </a:rPr>
              <a:t/>
            </a:r>
            <a:br>
              <a:rPr lang="en-US" sz="1200">
                <a:solidFill>
                  <a:schemeClr val="dk1"/>
                </a:solidFill>
              </a:rPr>
            </a:br>
            <a:r>
              <a:rPr lang="en-US" sz="1200">
                <a:solidFill>
                  <a:schemeClr val="dk1"/>
                </a:solidFill>
              </a:rPr>
              <a:t>SOLUTION:</a:t>
            </a:r>
          </a:p>
          <a:p>
            <a:pPr lvl="0" rtl="0">
              <a:spcBef>
                <a:spcPts val="0"/>
              </a:spcBef>
              <a:buClr>
                <a:schemeClr val="dk1"/>
              </a:buClr>
              <a:buSzPct val="91666"/>
              <a:buFont typeface="Arial"/>
              <a:buNone/>
            </a:pPr>
            <a:r>
              <a:rPr lang="en-US" sz="1200">
                <a:solidFill>
                  <a:schemeClr val="dk1"/>
                </a:solidFill>
              </a:rPr>
              <a:t/>
            </a:r>
            <a:br>
              <a:rPr lang="en-US" sz="1200">
                <a:solidFill>
                  <a:schemeClr val="dk1"/>
                </a:solidFill>
              </a:rPr>
            </a:br>
            <a:r>
              <a:rPr lang="en-US" sz="1200">
                <a:solidFill>
                  <a:schemeClr val="dk1"/>
                </a:solidFill>
              </a:rPr>
              <a:t>Scanning Attack - an attacker sends various kinds of packets to probe a system or network for vulnerability that can be exploited</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Denial of Service -  attempts to slow down or completely shut down a target so as to disrupt the service for legitimate users</a:t>
            </a:r>
          </a:p>
          <a:p>
            <a:pPr lvl="0" rtl="0">
              <a:spcBef>
                <a:spcPts val="0"/>
              </a:spcBef>
              <a:buClr>
                <a:schemeClr val="dk1"/>
              </a:buClr>
              <a:buFont typeface="Arial"/>
              <a:buNone/>
            </a:pPr>
            <a:endParaRPr sz="1200">
              <a:solidFill>
                <a:schemeClr val="dk1"/>
              </a:solidFill>
            </a:endParaRPr>
          </a:p>
          <a:p>
            <a:pPr lvl="0">
              <a:spcBef>
                <a:spcPts val="0"/>
              </a:spcBef>
              <a:buClr>
                <a:schemeClr val="dk1"/>
              </a:buClr>
              <a:buSzPct val="91666"/>
              <a:buFont typeface="Arial"/>
              <a:buNone/>
            </a:pPr>
            <a:r>
              <a:rPr lang="en-US" sz="1200">
                <a:solidFill>
                  <a:schemeClr val="dk1"/>
                </a:solidFill>
              </a:rPr>
              <a:t>Penetration Attack - an attacker gains an unauthorized control of a system</a:t>
            </a:r>
            <a:br>
              <a:rPr lang="en-US" sz="1200">
                <a:solidFill>
                  <a:schemeClr val="dk1"/>
                </a:solidFill>
              </a:rPr>
            </a:br>
            <a:endParaRPr lang="en-US" sz="1200">
              <a:solidFill>
                <a:schemeClr val="dk1"/>
              </a:solidFill>
            </a:endParaRPr>
          </a:p>
        </p:txBody>
      </p:sp>
      <p:sp>
        <p:nvSpPr>
          <p:cNvPr id="390" name="Shape 39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38</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7" name="Shape 39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Now, let’s discuss some details of the systems and deployment aspects of intrusion detection.</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An IDS performs “passive” monitoring. That is, it records and analyzes data about systems and network activities while these activities continue to take place. Only when the IDS outputs an alert and the response policy dictates a direct intervention, such as blocking a connection or terminating a program, are the activities affected.</a:t>
            </a:r>
          </a:p>
          <a:p>
            <a:pPr>
              <a:spcBef>
                <a:spcPts val="0"/>
              </a:spcBef>
              <a:buNone/>
            </a:pPr>
            <a:endParaRPr/>
          </a:p>
        </p:txBody>
      </p:sp>
      <p:sp>
        <p:nvSpPr>
          <p:cNvPr id="398" name="Shape 39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39</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9" name="Shape 5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78571"/>
              <a:buFont typeface="Arial"/>
              <a:buNone/>
            </a:pPr>
            <a:r>
              <a:rPr lang="en-US"/>
              <a:t>QUIZ:</a:t>
            </a:r>
            <a:br>
              <a:rPr lang="en-US"/>
            </a:br>
            <a:r>
              <a:rPr lang="en-US" sz="1200">
                <a:solidFill>
                  <a:schemeClr val="dk1"/>
                </a:solidFill>
              </a:rPr>
              <a:t>Select the characteristics that best match Intrusion Detection System and those that best match Firewalls</a:t>
            </a:r>
          </a:p>
          <a:p>
            <a:pPr rtl="0">
              <a:spcBef>
                <a:spcPts val="0"/>
              </a:spcBef>
              <a:buNone/>
            </a:pPr>
            <a:r>
              <a:rPr lang="en-US"/>
              <a:t/>
            </a:r>
            <a:br>
              <a:rPr lang="en-US"/>
            </a:br>
            <a:r>
              <a:rPr lang="en-US"/>
              <a:t/>
            </a:r>
            <a:br>
              <a:rPr lang="en-US"/>
            </a:br>
            <a:r>
              <a:rPr lang="en-US"/>
              <a:t>SOLUTION:</a:t>
            </a:r>
          </a:p>
          <a:p>
            <a:pPr lvl="0" rtl="0">
              <a:spcBef>
                <a:spcPts val="360"/>
              </a:spcBef>
              <a:buClr>
                <a:schemeClr val="dk1"/>
              </a:buClr>
              <a:buSzPct val="91666"/>
              <a:buFont typeface="Arial"/>
              <a:buNone/>
            </a:pPr>
            <a:r>
              <a:rPr lang="en-US" sz="1200">
                <a:solidFill>
                  <a:schemeClr val="dk1"/>
                </a:solidFill>
              </a:rPr>
              <a:t>Firewalls and IDS’s are both part of a network security system.  A firewall is designed to prevent an intrusion and an IDS is designed to detect an intrusion. </a:t>
            </a:r>
          </a:p>
          <a:p>
            <a:pPr lvl="0" rtl="0">
              <a:spcBef>
                <a:spcPts val="360"/>
              </a:spcBef>
              <a:buClr>
                <a:schemeClr val="dk1"/>
              </a:buClr>
              <a:buFont typeface="Arial"/>
              <a:buNone/>
            </a:pPr>
            <a:endParaRPr sz="1200">
              <a:solidFill>
                <a:schemeClr val="dk1"/>
              </a:solidFill>
            </a:endParaRPr>
          </a:p>
          <a:p>
            <a:pPr lvl="0" rtl="0">
              <a:spcBef>
                <a:spcPts val="0"/>
              </a:spcBef>
              <a:buNone/>
            </a:pPr>
            <a:r>
              <a:rPr lang="en-US" sz="1200">
                <a:solidFill>
                  <a:schemeClr val="dk1"/>
                </a:solidFill>
              </a:rPr>
              <a:t>F - tries to stop intrusion from happening</a:t>
            </a:r>
          </a:p>
          <a:p>
            <a:pPr lvl="0" rtl="0">
              <a:spcBef>
                <a:spcPts val="0"/>
              </a:spcBef>
              <a:buNone/>
            </a:pPr>
            <a:r>
              <a:rPr lang="en-US" sz="1200">
                <a:solidFill>
                  <a:schemeClr val="dk1"/>
                </a:solidFill>
              </a:rPr>
              <a:t>I  - tries to evaluate an intrusion after it has happened</a:t>
            </a:r>
          </a:p>
          <a:p>
            <a:pPr lvl="0" rtl="0">
              <a:spcBef>
                <a:spcPts val="0"/>
              </a:spcBef>
              <a:buNone/>
            </a:pPr>
            <a:r>
              <a:rPr lang="en-US" sz="1200">
                <a:solidFill>
                  <a:schemeClr val="dk1"/>
                </a:solidFill>
              </a:rPr>
              <a:t>I  -watches for intrusions that start within the system</a:t>
            </a:r>
          </a:p>
          <a:p>
            <a:pPr lvl="0">
              <a:spcBef>
                <a:spcPts val="0"/>
              </a:spcBef>
              <a:buClr>
                <a:schemeClr val="dk1"/>
              </a:buClr>
              <a:buSzPct val="91666"/>
              <a:buFont typeface="Arial"/>
              <a:buNone/>
            </a:pPr>
            <a:r>
              <a:rPr lang="en-US" sz="1200">
                <a:solidFill>
                  <a:schemeClr val="dk1"/>
                </a:solidFill>
              </a:rPr>
              <a:t>F -limits access between networks to prevent intrusion</a:t>
            </a:r>
          </a:p>
        </p:txBody>
      </p:sp>
      <p:sp>
        <p:nvSpPr>
          <p:cNvPr id="60" name="Shape 6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Shape 403"/>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04" name="Shape 40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An IDS can be deployed at the perimeter of a network or subnet to monitor traffic going in and out of the network. Such an IDS is a network IDS. It uses a packet capturing tool, such as the libpcap, to obtain network traffic data. The packet data contains the complete information about network connections.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For example, if a user connects to a web site using his browser, the packet data will contain all the TCP handshake information between the browser and the web server, and all the URL requests from the browser and the return page contents from the server. That is, by examining the packet data, the IDS has all the data sent and received by the user’s browser. </a:t>
            </a:r>
          </a:p>
          <a:p>
            <a:pPr lvl="0">
              <a:spcBef>
                <a:spcPts val="360"/>
              </a:spcBef>
              <a:buClr>
                <a:schemeClr val="dk1"/>
              </a:buClr>
              <a:buSzPct val="25000"/>
              <a:buFont typeface="Arial"/>
              <a:buNone/>
            </a:pPr>
            <a:r>
              <a:rPr lang="en-US" sz="1200">
                <a:solidFill>
                  <a:schemeClr val="dk1"/>
                </a:solidFill>
              </a:rPr>
              <a:t>If the user’s machine is infected by a bot malware, for example, if it attempts to connect to a web site for command and control, the network IDS will be able to see that the traffic looks like C&amp;C activities and output an alert.</a:t>
            </a:r>
          </a:p>
        </p:txBody>
      </p:sp>
      <p:sp>
        <p:nvSpPr>
          <p:cNvPr id="405" name="Shape 40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40</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Shape 411"/>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12" name="Shape 41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Let’s discuss more about network IDS, or NIDS.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 network-based IDS (NIDS) monitors traffic at selected points on a network or interconnected set of networks. The NIDS examines the traffic packet by packet in real time, or close to real time, to attempt to detect intrusion patterns. The NIDS may examine network-, transport-, and/or application-level protocol activities. Note the contrast with a host-based IDS; a NIDS examines packet traffic directed toward potentially vulnerable computer systems on a network.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 typical NIDS facility includes a number of sensors to monitor packet traffic, one or more servers for NIDS management functions, and one or more management consoles for the human interface. The analysis of traffic patterns to detect intrusions may be done at the sensor, at the management server, or some combination of the two.</a:t>
            </a:r>
          </a:p>
          <a:p>
            <a:pPr>
              <a:spcBef>
                <a:spcPts val="0"/>
              </a:spcBef>
              <a:buNone/>
            </a:pPr>
            <a:endParaRPr/>
          </a:p>
        </p:txBody>
      </p:sp>
      <p:sp>
        <p:nvSpPr>
          <p:cNvPr id="413" name="Shape 41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41</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Shape 41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19" name="Shape 41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An IDS can also be deployed at an end-host, and such an IDS is a host-based IDS. It can use a variety of data on systems activities. For example, most host-based IDSs use ptrace to obtain the system calls made by a program to monitor the behaviors of the program. System call data is very useful to security monitoring because whenever a program requests a resource, such as memory allocation, access to the filesystem, networks, and I/O devices, it needs to make a system call to the operating system because the OS manages the system resources. That is, most of the “interesting” or “useful” activities by a program are carried out through systems calls. For example, if the user’s browser receives a page with a malicious Javascript that is able to break the protection in the browser and attempts to overwrite the windows registry file, the IDS will observe a “write” system call to the registry file, and can decide that this is an anomaly.</a:t>
            </a:r>
          </a:p>
          <a:p>
            <a:pPr>
              <a:spcBef>
                <a:spcPts val="0"/>
              </a:spcBef>
              <a:buNone/>
            </a:pPr>
            <a:endParaRPr/>
          </a:p>
        </p:txBody>
      </p:sp>
      <p:sp>
        <p:nvSpPr>
          <p:cNvPr id="420" name="Shape 42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42</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Shape 42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28" name="Shape 42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78571"/>
              <a:buFont typeface="Arial"/>
              <a:buNone/>
            </a:pPr>
            <a:r>
              <a:rPr lang="en-US"/>
              <a:t>QUIZ:</a:t>
            </a:r>
            <a:br>
              <a:rPr lang="en-US"/>
            </a:br>
            <a:r>
              <a:rPr lang="en-US"/>
              <a:t/>
            </a:r>
            <a:br>
              <a:rPr lang="en-US"/>
            </a:br>
            <a:r>
              <a:rPr lang="en-US" sz="1200">
                <a:solidFill>
                  <a:schemeClr val="dk1"/>
                </a:solidFill>
              </a:rPr>
              <a:t>One issue with NIDS is excessive reporting of attacks caused by each case of misuse is reported.  There can be so many reports it becomes impossible look at all of them. </a:t>
            </a:r>
          </a:p>
          <a:p>
            <a:pPr lvl="0" rtl="0">
              <a:spcBef>
                <a:spcPts val="0"/>
              </a:spcBef>
              <a:buClr>
                <a:schemeClr val="dk1"/>
              </a:buClr>
              <a:buFont typeface="Arial"/>
              <a:buNone/>
            </a:pPr>
            <a:endParaRPr sz="1200">
              <a:solidFill>
                <a:schemeClr val="dk1"/>
              </a:solidFill>
            </a:endParaRPr>
          </a:p>
          <a:p>
            <a:pPr lvl="0" rtl="0">
              <a:spcBef>
                <a:spcPts val="0"/>
              </a:spcBef>
              <a:buNone/>
            </a:pPr>
            <a:r>
              <a:rPr lang="en-US" sz="1200">
                <a:solidFill>
                  <a:schemeClr val="dk1"/>
                </a:solidFill>
              </a:rPr>
              <a:t>Can you think of a way to reduce the impact on an administrator?</a:t>
            </a:r>
          </a:p>
          <a:p>
            <a:pPr lvl="0" rtl="0">
              <a:spcBef>
                <a:spcPts val="0"/>
              </a:spcBef>
              <a:buNone/>
            </a:pPr>
            <a:endParaRPr sz="1200">
              <a:solidFill>
                <a:schemeClr val="dk1"/>
              </a:solidFill>
            </a:endParaRPr>
          </a:p>
          <a:p>
            <a:pPr lvl="0" rtl="0">
              <a:spcBef>
                <a:spcPts val="0"/>
              </a:spcBef>
              <a:buNone/>
            </a:pPr>
            <a:r>
              <a:rPr lang="en-US" sz="1200">
                <a:solidFill>
                  <a:schemeClr val="dk1"/>
                </a:solidFill>
              </a:rPr>
              <a:t>SOLUTION:</a:t>
            </a:r>
            <a:br>
              <a:rPr lang="en-US" sz="1200">
                <a:solidFill>
                  <a:schemeClr val="dk1"/>
                </a:solidFill>
              </a:rPr>
            </a:br>
            <a:endParaRPr lang="en-US" sz="1200">
              <a:solidFill>
                <a:schemeClr val="dk1"/>
              </a:solidFill>
            </a:endParaRPr>
          </a:p>
          <a:p>
            <a:pPr lvl="0">
              <a:spcBef>
                <a:spcPts val="0"/>
              </a:spcBef>
              <a:buClr>
                <a:schemeClr val="dk1"/>
              </a:buClr>
              <a:buSzPct val="91666"/>
              <a:buFont typeface="Arial"/>
              <a:buNone/>
            </a:pPr>
            <a:r>
              <a:rPr lang="en-US" sz="1200">
                <a:solidFill>
                  <a:schemeClr val="dk1"/>
                </a:solidFill>
              </a:rPr>
              <a:t>One method is to prioritize the alerts by adding a security level.  The security level is based on the seriousness of the attack and the accuracy of the signature. For example, if a signature creates  more than 90% false positives, then even a serious attack can be assigned a low level of threat. </a:t>
            </a:r>
          </a:p>
        </p:txBody>
      </p:sp>
      <p:sp>
        <p:nvSpPr>
          <p:cNvPr id="429" name="Shape 42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43</a:t>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Shape 43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36" name="Shape 43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One type of IDS configuration is inline sensors. The primary motivation for the use of inline sensors is to enable them to block an attack when one is detected. In this case the device is performing both intrusion detection and intrusion prevention functions.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Sensors can be deployed in one of two modes: inline and passive. An </a:t>
            </a:r>
            <a:r>
              <a:rPr lang="en-US" sz="1200" b="1">
                <a:solidFill>
                  <a:schemeClr val="dk1"/>
                </a:solidFill>
              </a:rPr>
              <a:t>inline</a:t>
            </a:r>
            <a:r>
              <a:rPr lang="en-US" sz="1200">
                <a:solidFill>
                  <a:schemeClr val="dk1"/>
                </a:solidFill>
              </a:rPr>
              <a:t> </a:t>
            </a:r>
            <a:r>
              <a:rPr lang="en-US" sz="1200" b="1">
                <a:solidFill>
                  <a:schemeClr val="dk1"/>
                </a:solidFill>
              </a:rPr>
              <a:t>sensor is inserted into a network segment so that the traffic that it is monitoring</a:t>
            </a:r>
            <a:r>
              <a:rPr lang="en-US" sz="1200">
                <a:solidFill>
                  <a:schemeClr val="dk1"/>
                </a:solidFill>
              </a:rPr>
              <a:t> must pass through the sensor. </a:t>
            </a:r>
          </a:p>
          <a:p>
            <a:pPr>
              <a:spcBef>
                <a:spcPts val="0"/>
              </a:spcBef>
              <a:buNone/>
            </a:pPr>
            <a:endParaRPr/>
          </a:p>
        </p:txBody>
      </p:sp>
      <p:sp>
        <p:nvSpPr>
          <p:cNvPr id="437" name="Shape 43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44</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Shape 44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44" name="Shape 44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One way to achieve an inline sensor is to combine NIDS sensor logic with another network device, such as a firewall or a LAN switch. This approach has the advantage that no additional separate hardware devices are needed; all that is required is NIDS sensor software.</a:t>
            </a:r>
          </a:p>
          <a:p>
            <a:pPr>
              <a:spcBef>
                <a:spcPts val="0"/>
              </a:spcBef>
              <a:buNone/>
            </a:pPr>
            <a:endParaRPr/>
          </a:p>
        </p:txBody>
      </p:sp>
      <p:sp>
        <p:nvSpPr>
          <p:cNvPr id="445" name="Shape 44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45</a:t>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Shape 451"/>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52" name="Shape 45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More commonly, </a:t>
            </a:r>
            <a:r>
              <a:rPr lang="en-US" sz="1200" b="1">
                <a:solidFill>
                  <a:schemeClr val="dk1"/>
                </a:solidFill>
              </a:rPr>
              <a:t>passive sensors are used. A passive sensor monitors a</a:t>
            </a:r>
            <a:r>
              <a:rPr lang="en-US" sz="1200">
                <a:solidFill>
                  <a:schemeClr val="dk1"/>
                </a:solidFill>
              </a:rPr>
              <a:t> copy of network traffic; the actual traffic does not pass through the device. From the point of view of traffic flow, the passive sensor is more efficient than the inline sensor, because it does not add an extra handling step that contributes to</a:t>
            </a:r>
          </a:p>
          <a:p>
            <a:pPr lvl="0">
              <a:spcBef>
                <a:spcPts val="360"/>
              </a:spcBef>
              <a:buClr>
                <a:schemeClr val="dk1"/>
              </a:buClr>
              <a:buSzPct val="25000"/>
              <a:buFont typeface="Arial"/>
              <a:buNone/>
            </a:pPr>
            <a:r>
              <a:rPr lang="en-US" sz="1200">
                <a:solidFill>
                  <a:schemeClr val="dk1"/>
                </a:solidFill>
              </a:rPr>
              <a:t>packet delay.</a:t>
            </a:r>
          </a:p>
        </p:txBody>
      </p:sp>
      <p:sp>
        <p:nvSpPr>
          <p:cNvPr id="453" name="Shape 45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46</a:t>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Shape 45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59" name="Shape 45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This illustrates a typical passive sensor configuration. The sensor connects to the network transmission medium, such as a fiber optic cable, by a direct physical tap. The tap provides the sensor with a copy of all network traffic being carried by the medium. The network interface card (NIC) for this tap usually does not have an IP address configured for it. All traffic into this NIC is simply collected with no protocol interaction with the network. The sensor has a second NIC that connects to the network with an IP address and enables the sensor to communicate with a NIDS management server.</a:t>
            </a:r>
          </a:p>
          <a:p>
            <a:pPr lvl="0" rtl="0">
              <a:spcBef>
                <a:spcPts val="0"/>
              </a:spcBef>
              <a:buClr>
                <a:schemeClr val="dk1"/>
              </a:buClr>
              <a:buFont typeface="Arial"/>
              <a:buNone/>
            </a:pPr>
            <a:endParaRPr sz="1200">
              <a:solidFill>
                <a:schemeClr val="dk1"/>
              </a:solidFill>
            </a:endParaRPr>
          </a:p>
          <a:p>
            <a:pPr>
              <a:spcBef>
                <a:spcPts val="0"/>
              </a:spcBef>
              <a:buNone/>
            </a:pPr>
            <a:endParaRPr/>
          </a:p>
        </p:txBody>
      </p:sp>
      <p:sp>
        <p:nvSpPr>
          <p:cNvPr id="460" name="Shape 46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47</a:t>
            </a:fld>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Shape 468"/>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69" name="Shape 46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Protection is not free/cheap. For example, an intrusion detection system (IDS) needs to analyze each packet. This requires a lot of computing power, usually a dedicated high-end workstation. If the IDS is real-time then its response time must be short.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When there is insufficient resources, some protection mechanisms will simply not let data in (fail-close). For example, a firewall, which filters each packet, will simply drop packets when it is overloaded. The dropped packet will not be able to reach beyond the firewall into the internal network. The user experience may not be a happy one because of data loss. </a:t>
            </a:r>
          </a:p>
          <a:p>
            <a:pPr lvl="0">
              <a:spcBef>
                <a:spcPts val="360"/>
              </a:spcBef>
              <a:buClr>
                <a:schemeClr val="dk1"/>
              </a:buClr>
              <a:buSzPct val="25000"/>
              <a:buFont typeface="Arial"/>
              <a:buNone/>
            </a:pPr>
            <a:r>
              <a:rPr lang="en-US" sz="1200">
                <a:solidFill>
                  <a:schemeClr val="dk1"/>
                </a:solidFill>
              </a:rPr>
              <a:t>However, other protection mechanisms will check/analyze as much as they can but will effectively let all data (fail-open) when there is insufficient resources. For example, an IDS, which simply copies a packet and analyzes it (while the packet continues to reach its target), may only be able to check a packet after a lengthy delay when it is overloaded, letting the packet to complete its potentially malicious actions.</a:t>
            </a:r>
          </a:p>
        </p:txBody>
      </p:sp>
      <p:sp>
        <p:nvSpPr>
          <p:cNvPr id="470" name="Shape 47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48</a:t>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Shape 482"/>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83" name="Shape 48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br>
              <a:rPr lang="en-US"/>
            </a:br>
            <a:r>
              <a:rPr lang="en-US"/>
              <a:t/>
            </a:r>
            <a:br>
              <a:rPr lang="en-US"/>
            </a:br>
            <a:r>
              <a:rPr lang="en-US"/>
              <a:t>Discuss</a:t>
            </a:r>
          </a:p>
          <a:p>
            <a:pPr rtl="0">
              <a:spcBef>
                <a:spcPts val="0"/>
              </a:spcBef>
              <a:buNone/>
            </a:pPr>
            <a:endParaRPr/>
          </a:p>
          <a:p>
            <a:pPr>
              <a:spcBef>
                <a:spcPts val="0"/>
              </a:spcBef>
              <a:buNone/>
            </a:pPr>
            <a:r>
              <a:rPr lang="en-US"/>
              <a:t>SOLUTION:</a:t>
            </a:r>
            <a:br>
              <a:rPr lang="en-US"/>
            </a:br>
            <a:r>
              <a:rPr lang="en-US"/>
              <a:t/>
            </a:r>
            <a:br>
              <a:rPr lang="en-US"/>
            </a:br>
            <a:r>
              <a:rPr lang="en-US"/>
              <a:t>Discuss</a:t>
            </a:r>
          </a:p>
        </p:txBody>
      </p:sp>
      <p:sp>
        <p:nvSpPr>
          <p:cNvPr id="484" name="Shape 48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49</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1" name="Shape 7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Intrusion detection systems, or IDSs for short, are designed to aid</a:t>
            </a:r>
          </a:p>
          <a:p>
            <a:pPr lvl="0" rtl="0">
              <a:spcBef>
                <a:spcPts val="360"/>
              </a:spcBef>
              <a:buClr>
                <a:schemeClr val="dk1"/>
              </a:buClr>
              <a:buSzPct val="25000"/>
              <a:buFont typeface="Arial"/>
              <a:buNone/>
            </a:pPr>
            <a:r>
              <a:rPr lang="en-US" sz="1200">
                <a:solidFill>
                  <a:schemeClr val="dk1"/>
                </a:solidFill>
              </a:rPr>
              <a:t>countering these types of threats. </a:t>
            </a:r>
          </a:p>
          <a:p>
            <a:pPr lvl="0" rtl="0">
              <a:spcBef>
                <a:spcPts val="360"/>
              </a:spcBef>
              <a:buClr>
                <a:schemeClr val="dk1"/>
              </a:buClr>
              <a:buFont typeface="Arial"/>
              <a:buNone/>
            </a:pPr>
            <a:endParaRPr sz="1200">
              <a:solidFill>
                <a:schemeClr val="dk1"/>
              </a:solidFill>
            </a:endParaRPr>
          </a:p>
          <a:p>
            <a:pPr lvl="0">
              <a:spcBef>
                <a:spcPts val="360"/>
              </a:spcBef>
              <a:buClr>
                <a:schemeClr val="dk1"/>
              </a:buClr>
              <a:buSzPct val="25000"/>
              <a:buFont typeface="Arial"/>
              <a:buNone/>
            </a:pPr>
            <a:r>
              <a:rPr lang="en-US" sz="1200">
                <a:solidFill>
                  <a:schemeClr val="dk1"/>
                </a:solidFill>
              </a:rPr>
              <a:t>They can be reasonably effective against known,less sophisticated attacks, such as those by activist groups or large-scale email scams. They are likely less effective against the more sophisticated, targeted attacks by some criminal or state-sponsored intruders, since these attackers are more likely to use new, zero-day exploits, and to better obscure their activities on the targeted system. </a:t>
            </a:r>
          </a:p>
        </p:txBody>
      </p:sp>
      <p:sp>
        <p:nvSpPr>
          <p:cNvPr id="72" name="Shape 7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a:t>
            </a:fld>
            <a:endParaRPr 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Shape 489"/>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90" name="Shape 49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PART 1</a:t>
            </a:r>
          </a:p>
          <a:p>
            <a:pPr rtl="0">
              <a:spcBef>
                <a:spcPts val="0"/>
              </a:spcBef>
              <a:buNone/>
            </a:pPr>
            <a:endParaRPr/>
          </a:p>
          <a:p>
            <a:pPr lvl="0" rtl="0">
              <a:lnSpc>
                <a:spcPct val="90000"/>
              </a:lnSpc>
              <a:spcBef>
                <a:spcPts val="0"/>
              </a:spcBef>
              <a:buClr>
                <a:schemeClr val="dk1"/>
              </a:buClr>
              <a:buSzPct val="25000"/>
              <a:buFont typeface="Arial"/>
              <a:buNone/>
            </a:pPr>
            <a:r>
              <a:rPr lang="en-US" sz="1200">
                <a:solidFill>
                  <a:schemeClr val="dk1"/>
                </a:solidFill>
              </a:rPr>
              <a:t>Consider an organization with multiple sites, each of which has one or more LANs, with all of the networks interconnected via the Internet or some other WAN technology. For a comprehensive NIDS strategy, one or more sensors are needed at each site. Within a single site, a key decision for the security administrator is the placement of the sensors.</a:t>
            </a:r>
          </a:p>
          <a:p>
            <a:pPr rtl="0">
              <a:spcBef>
                <a:spcPts val="0"/>
              </a:spcBef>
              <a:buNone/>
            </a:pPr>
            <a:endParaRPr/>
          </a:p>
          <a:p>
            <a:pPr rtl="0">
              <a:spcBef>
                <a:spcPts val="0"/>
              </a:spcBef>
              <a:buNone/>
            </a:pPr>
            <a:endParaRPr/>
          </a:p>
          <a:p>
            <a:pPr rtl="0">
              <a:spcBef>
                <a:spcPts val="0"/>
              </a:spcBef>
              <a:buNone/>
            </a:pPr>
            <a:r>
              <a:rPr lang="en-US"/>
              <a:t>PART 2</a:t>
            </a:r>
          </a:p>
          <a:p>
            <a:pPr rtl="0">
              <a:spcBef>
                <a:spcPts val="0"/>
              </a:spcBef>
              <a:buNone/>
            </a:pPr>
            <a:endParaRPr/>
          </a:p>
          <a:p>
            <a:pPr rtl="0">
              <a:spcBef>
                <a:spcPts val="0"/>
              </a:spcBef>
              <a:buNone/>
            </a:pPr>
            <a:r>
              <a:rPr lang="en-US" sz="1200">
                <a:solidFill>
                  <a:schemeClr val="dk1"/>
                </a:solidFill>
              </a:rPr>
              <a:t>In any given network there are  a number of possibilities. In general terms, this configuration is typical of larger organizations. All Internet traffic passes through an external firewall that protects the entire facility. Traffic from the outside world, such as customers and vendors that need access to public services, such as Web and mail, is monitored. </a:t>
            </a:r>
          </a:p>
          <a:p>
            <a:pPr rtl="0">
              <a:spcBef>
                <a:spcPts val="0"/>
              </a:spcBef>
              <a:buNone/>
            </a:pPr>
            <a:endParaRPr sz="1200">
              <a:solidFill>
                <a:schemeClr val="dk1"/>
              </a:solidFill>
            </a:endParaRPr>
          </a:p>
          <a:p>
            <a:pPr lvl="0" rtl="0">
              <a:lnSpc>
                <a:spcPct val="90000"/>
              </a:lnSpc>
              <a:spcBef>
                <a:spcPts val="330"/>
              </a:spcBef>
              <a:buClr>
                <a:schemeClr val="dk1"/>
              </a:buClr>
              <a:buSzPct val="25000"/>
              <a:buFont typeface="Arial"/>
              <a:buNone/>
            </a:pPr>
            <a:r>
              <a:rPr lang="en-US" sz="1200">
                <a:solidFill>
                  <a:schemeClr val="dk1"/>
                </a:solidFill>
              </a:rPr>
              <a:t>The external firewall also provides a degree of protection for those parts of the network</a:t>
            </a:r>
          </a:p>
          <a:p>
            <a:pPr lvl="0" rtl="0">
              <a:lnSpc>
                <a:spcPct val="90000"/>
              </a:lnSpc>
              <a:spcBef>
                <a:spcPts val="330"/>
              </a:spcBef>
              <a:buClr>
                <a:schemeClr val="dk1"/>
              </a:buClr>
              <a:buSzPct val="25000"/>
              <a:buFont typeface="Arial"/>
              <a:buNone/>
            </a:pPr>
            <a:r>
              <a:rPr lang="en-US" sz="1200">
                <a:solidFill>
                  <a:schemeClr val="dk1"/>
                </a:solidFill>
              </a:rPr>
              <a:t>that should only be accessible by users from other corporate sites. Internal firewalls may also be used to provide more specific protection to certain parts of the network.</a:t>
            </a:r>
          </a:p>
          <a:p>
            <a:pPr rtl="0">
              <a:spcBef>
                <a:spcPts val="0"/>
              </a:spcBef>
              <a:buNone/>
            </a:pPr>
            <a:endParaRPr sz="1200">
              <a:solidFill>
                <a:schemeClr val="dk1"/>
              </a:solidFill>
            </a:endParaRPr>
          </a:p>
          <a:p>
            <a:pPr rtl="0">
              <a:spcBef>
                <a:spcPts val="0"/>
              </a:spcBef>
              <a:buNone/>
            </a:pPr>
            <a:endParaRPr sz="1200">
              <a:solidFill>
                <a:schemeClr val="dk1"/>
              </a:solidFill>
            </a:endParaRPr>
          </a:p>
          <a:p>
            <a:pPr rtl="0">
              <a:spcBef>
                <a:spcPts val="0"/>
              </a:spcBef>
              <a:buNone/>
            </a:pPr>
            <a:r>
              <a:rPr lang="en-US" sz="1200">
                <a:solidFill>
                  <a:schemeClr val="dk1"/>
                </a:solidFill>
              </a:rPr>
              <a:t>PART 3</a:t>
            </a:r>
          </a:p>
          <a:p>
            <a:pPr rtl="0">
              <a:spcBef>
                <a:spcPts val="0"/>
              </a:spcBef>
              <a:buNone/>
            </a:pPr>
            <a:endParaRPr sz="1200">
              <a:solidFill>
                <a:schemeClr val="dk1"/>
              </a:solidFill>
            </a:endParaRPr>
          </a:p>
          <a:p>
            <a:pPr lvl="0" rtl="0">
              <a:lnSpc>
                <a:spcPct val="90000"/>
              </a:lnSpc>
              <a:spcBef>
                <a:spcPts val="330"/>
              </a:spcBef>
              <a:buClr>
                <a:schemeClr val="dk1"/>
              </a:buClr>
              <a:buSzPct val="25000"/>
              <a:buFont typeface="Arial"/>
              <a:buNone/>
            </a:pPr>
            <a:r>
              <a:rPr lang="en-US" sz="1200">
                <a:solidFill>
                  <a:schemeClr val="dk1"/>
                </a:solidFill>
              </a:rPr>
              <a:t>A common location for a NIDS sensor is just inside the external firewall</a:t>
            </a:r>
          </a:p>
          <a:p>
            <a:pPr lvl="0" rtl="0">
              <a:lnSpc>
                <a:spcPct val="90000"/>
              </a:lnSpc>
              <a:spcBef>
                <a:spcPts val="330"/>
              </a:spcBef>
              <a:buClr>
                <a:schemeClr val="dk1"/>
              </a:buClr>
              <a:buSzPct val="25000"/>
              <a:buFont typeface="Arial"/>
              <a:buNone/>
            </a:pPr>
            <a:r>
              <a:rPr lang="en-US" sz="1200">
                <a:solidFill>
                  <a:schemeClr val="dk1"/>
                </a:solidFill>
              </a:rPr>
              <a:t>( </a:t>
            </a:r>
            <a:r>
              <a:rPr lang="en-US" sz="1200" b="1">
                <a:solidFill>
                  <a:schemeClr val="dk1"/>
                </a:solidFill>
              </a:rPr>
              <a:t>location 1 in the figure). This position has a number of advantages:</a:t>
            </a:r>
          </a:p>
          <a:p>
            <a:pPr lvl="0" rtl="0">
              <a:lnSpc>
                <a:spcPct val="90000"/>
              </a:lnSpc>
              <a:spcBef>
                <a:spcPts val="333"/>
              </a:spcBef>
              <a:buClr>
                <a:schemeClr val="dk1"/>
              </a:buClr>
              <a:buFont typeface="Arial"/>
              <a:buNone/>
            </a:pPr>
            <a:endParaRPr sz="1200">
              <a:solidFill>
                <a:schemeClr val="dk1"/>
              </a:solidFill>
            </a:endParaRPr>
          </a:p>
          <a:p>
            <a:pPr rtl="0">
              <a:spcBef>
                <a:spcPts val="0"/>
              </a:spcBef>
              <a:buNone/>
            </a:pPr>
            <a:r>
              <a:rPr lang="en-US" sz="1200">
                <a:solidFill>
                  <a:schemeClr val="dk1"/>
                </a:solidFill>
              </a:rPr>
              <a:t>PART 4</a:t>
            </a:r>
          </a:p>
          <a:p>
            <a:pPr lvl="0" rtl="0">
              <a:lnSpc>
                <a:spcPct val="90000"/>
              </a:lnSpc>
              <a:spcBef>
                <a:spcPts val="330"/>
              </a:spcBef>
              <a:buClr>
                <a:schemeClr val="dk1"/>
              </a:buClr>
              <a:buSzPct val="25000"/>
              <a:buFont typeface="Arial"/>
              <a:buNone/>
            </a:pPr>
            <a:r>
              <a:rPr lang="en-US" sz="1200">
                <a:solidFill>
                  <a:schemeClr val="dk1"/>
                </a:solidFill>
              </a:rPr>
              <a:t>• Sees attacks, originating from the outside world, that penetrate the network’s perimeter defenses (external firewall).</a:t>
            </a:r>
          </a:p>
          <a:p>
            <a:pPr lvl="0" rtl="0">
              <a:lnSpc>
                <a:spcPct val="90000"/>
              </a:lnSpc>
              <a:spcBef>
                <a:spcPts val="333"/>
              </a:spcBef>
              <a:buClr>
                <a:schemeClr val="dk1"/>
              </a:buClr>
              <a:buFont typeface="Arial"/>
              <a:buNone/>
            </a:pPr>
            <a:endParaRPr sz="1200">
              <a:solidFill>
                <a:schemeClr val="dk1"/>
              </a:solidFill>
            </a:endParaRPr>
          </a:p>
          <a:p>
            <a:pPr lvl="0" rtl="0">
              <a:lnSpc>
                <a:spcPct val="90000"/>
              </a:lnSpc>
              <a:spcBef>
                <a:spcPts val="330"/>
              </a:spcBef>
              <a:buClr>
                <a:schemeClr val="dk1"/>
              </a:buClr>
              <a:buSzPct val="25000"/>
              <a:buFont typeface="Arial"/>
              <a:buNone/>
            </a:pPr>
            <a:r>
              <a:rPr lang="en-US" sz="1200">
                <a:solidFill>
                  <a:schemeClr val="dk1"/>
                </a:solidFill>
              </a:rPr>
              <a:t>• Highlights problems with the network firewall policy or performance.</a:t>
            </a:r>
          </a:p>
          <a:p>
            <a:pPr lvl="0" rtl="0">
              <a:lnSpc>
                <a:spcPct val="90000"/>
              </a:lnSpc>
              <a:spcBef>
                <a:spcPts val="333"/>
              </a:spcBef>
              <a:buClr>
                <a:schemeClr val="dk1"/>
              </a:buClr>
              <a:buFont typeface="Arial"/>
              <a:buNone/>
            </a:pPr>
            <a:endParaRPr sz="1200">
              <a:solidFill>
                <a:schemeClr val="dk1"/>
              </a:solidFill>
            </a:endParaRPr>
          </a:p>
          <a:p>
            <a:pPr lvl="0" rtl="0">
              <a:lnSpc>
                <a:spcPct val="90000"/>
              </a:lnSpc>
              <a:spcBef>
                <a:spcPts val="330"/>
              </a:spcBef>
              <a:buClr>
                <a:schemeClr val="dk1"/>
              </a:buClr>
              <a:buSzPct val="25000"/>
              <a:buFont typeface="Arial"/>
              <a:buNone/>
            </a:pPr>
            <a:r>
              <a:rPr lang="en-US" sz="1200">
                <a:solidFill>
                  <a:schemeClr val="dk1"/>
                </a:solidFill>
              </a:rPr>
              <a:t>• Sees attacks that might target the Web server or ftp server.</a:t>
            </a:r>
          </a:p>
          <a:p>
            <a:pPr lvl="0" rtl="0">
              <a:lnSpc>
                <a:spcPct val="90000"/>
              </a:lnSpc>
              <a:spcBef>
                <a:spcPts val="333"/>
              </a:spcBef>
              <a:buClr>
                <a:schemeClr val="dk1"/>
              </a:buClr>
              <a:buFont typeface="Arial"/>
              <a:buNone/>
            </a:pPr>
            <a:endParaRPr sz="1200">
              <a:solidFill>
                <a:schemeClr val="dk1"/>
              </a:solidFill>
            </a:endParaRPr>
          </a:p>
          <a:p>
            <a:pPr lvl="0" rtl="0">
              <a:lnSpc>
                <a:spcPct val="90000"/>
              </a:lnSpc>
              <a:spcBef>
                <a:spcPts val="330"/>
              </a:spcBef>
              <a:buClr>
                <a:schemeClr val="dk1"/>
              </a:buClr>
              <a:buSzPct val="25000"/>
              <a:buFont typeface="Arial"/>
              <a:buNone/>
            </a:pPr>
            <a:r>
              <a:rPr lang="en-US" sz="1200">
                <a:solidFill>
                  <a:schemeClr val="dk1"/>
                </a:solidFill>
              </a:rPr>
              <a:t>• Even if the incoming attack is not recognized, the IDS can sometimes recognize the outgoing traffic that results from the compromised server</a:t>
            </a:r>
          </a:p>
          <a:p>
            <a:pPr rtl="0">
              <a:spcBef>
                <a:spcPts val="0"/>
              </a:spcBef>
              <a:buNone/>
            </a:pPr>
            <a:endParaRPr sz="1200">
              <a:solidFill>
                <a:schemeClr val="dk1"/>
              </a:solidFill>
            </a:endParaRPr>
          </a:p>
          <a:p>
            <a:pPr rtl="0">
              <a:spcBef>
                <a:spcPts val="0"/>
              </a:spcBef>
              <a:buNone/>
            </a:pPr>
            <a:r>
              <a:rPr lang="en-US" sz="1200">
                <a:solidFill>
                  <a:schemeClr val="dk1"/>
                </a:solidFill>
              </a:rPr>
              <a:t>PART 5</a:t>
            </a:r>
          </a:p>
          <a:p>
            <a:pPr rtl="0">
              <a:spcBef>
                <a:spcPts val="0"/>
              </a:spcBef>
              <a:buNone/>
            </a:pPr>
            <a:endParaRPr sz="1200">
              <a:solidFill>
                <a:schemeClr val="dk1"/>
              </a:solidFill>
            </a:endParaRPr>
          </a:p>
          <a:p>
            <a:pPr lvl="0" rtl="0">
              <a:lnSpc>
                <a:spcPct val="90000"/>
              </a:lnSpc>
              <a:spcBef>
                <a:spcPts val="330"/>
              </a:spcBef>
              <a:buClr>
                <a:schemeClr val="dk1"/>
              </a:buClr>
              <a:buSzPct val="25000"/>
              <a:buFont typeface="Arial"/>
              <a:buNone/>
            </a:pPr>
            <a:r>
              <a:rPr lang="en-US" sz="1200">
                <a:solidFill>
                  <a:schemeClr val="dk1"/>
                </a:solidFill>
              </a:rPr>
              <a:t>Instead of placing a NIDS sensor inside the external firewall, the security administrator may choose to place a NIDS sensor between the external firewall and the Internet or WAN ( </a:t>
            </a:r>
            <a:r>
              <a:rPr lang="en-US" sz="1200" b="1">
                <a:solidFill>
                  <a:schemeClr val="dk1"/>
                </a:solidFill>
              </a:rPr>
              <a:t>location 2 ). In this position, the sensor can monitor all network</a:t>
            </a:r>
            <a:r>
              <a:rPr lang="en-US" sz="1200">
                <a:solidFill>
                  <a:schemeClr val="dk1"/>
                </a:solidFill>
              </a:rPr>
              <a:t> traffic, unfiltered. </a:t>
            </a:r>
          </a:p>
          <a:p>
            <a:pPr rtl="0">
              <a:spcBef>
                <a:spcPts val="0"/>
              </a:spcBef>
              <a:buNone/>
            </a:pPr>
            <a:endParaRPr sz="1200">
              <a:solidFill>
                <a:schemeClr val="dk1"/>
              </a:solidFill>
            </a:endParaRPr>
          </a:p>
          <a:p>
            <a:pPr rtl="0">
              <a:spcBef>
                <a:spcPts val="0"/>
              </a:spcBef>
              <a:buNone/>
            </a:pPr>
            <a:r>
              <a:rPr lang="en-US" sz="1200">
                <a:solidFill>
                  <a:schemeClr val="dk1"/>
                </a:solidFill>
              </a:rPr>
              <a:t>PART 6</a:t>
            </a:r>
          </a:p>
          <a:p>
            <a:pPr rtl="0">
              <a:spcBef>
                <a:spcPts val="0"/>
              </a:spcBef>
              <a:buNone/>
            </a:pPr>
            <a:endParaRPr sz="1200">
              <a:solidFill>
                <a:schemeClr val="dk1"/>
              </a:solidFill>
            </a:endParaRPr>
          </a:p>
          <a:p>
            <a:pPr lvl="0" rtl="0">
              <a:lnSpc>
                <a:spcPct val="90000"/>
              </a:lnSpc>
              <a:spcBef>
                <a:spcPts val="330"/>
              </a:spcBef>
              <a:buClr>
                <a:schemeClr val="dk1"/>
              </a:buClr>
              <a:buSzPct val="25000"/>
              <a:buFont typeface="Arial"/>
              <a:buNone/>
            </a:pPr>
            <a:r>
              <a:rPr lang="en-US" sz="1200">
                <a:solidFill>
                  <a:schemeClr val="dk1"/>
                </a:solidFill>
              </a:rPr>
              <a:t>The advantages of this approach are as follows:</a:t>
            </a:r>
          </a:p>
          <a:p>
            <a:pPr lvl="0" rtl="0">
              <a:lnSpc>
                <a:spcPct val="90000"/>
              </a:lnSpc>
              <a:spcBef>
                <a:spcPts val="333"/>
              </a:spcBef>
              <a:buClr>
                <a:schemeClr val="dk1"/>
              </a:buClr>
              <a:buFont typeface="Arial"/>
              <a:buNone/>
            </a:pPr>
            <a:endParaRPr sz="1200">
              <a:solidFill>
                <a:schemeClr val="dk1"/>
              </a:solidFill>
            </a:endParaRPr>
          </a:p>
          <a:p>
            <a:pPr lvl="0" rtl="0">
              <a:lnSpc>
                <a:spcPct val="90000"/>
              </a:lnSpc>
              <a:spcBef>
                <a:spcPts val="330"/>
              </a:spcBef>
              <a:buClr>
                <a:schemeClr val="dk1"/>
              </a:buClr>
              <a:buSzPct val="25000"/>
              <a:buFont typeface="Arial"/>
              <a:buNone/>
            </a:pPr>
            <a:r>
              <a:rPr lang="en-US" sz="1200">
                <a:solidFill>
                  <a:schemeClr val="dk1"/>
                </a:solidFill>
              </a:rPr>
              <a:t>• Documents number of attacks originating on the Internet that target the network</a:t>
            </a:r>
          </a:p>
          <a:p>
            <a:pPr lvl="0" rtl="0">
              <a:lnSpc>
                <a:spcPct val="90000"/>
              </a:lnSpc>
              <a:spcBef>
                <a:spcPts val="333"/>
              </a:spcBef>
              <a:buClr>
                <a:schemeClr val="dk1"/>
              </a:buClr>
              <a:buFont typeface="Arial"/>
              <a:buNone/>
            </a:pPr>
            <a:endParaRPr sz="1200">
              <a:solidFill>
                <a:schemeClr val="dk1"/>
              </a:solidFill>
            </a:endParaRPr>
          </a:p>
          <a:p>
            <a:pPr lvl="0" rtl="0">
              <a:lnSpc>
                <a:spcPct val="90000"/>
              </a:lnSpc>
              <a:spcBef>
                <a:spcPts val="330"/>
              </a:spcBef>
              <a:buClr>
                <a:schemeClr val="dk1"/>
              </a:buClr>
              <a:buSzPct val="25000"/>
              <a:buFont typeface="Arial"/>
              <a:buNone/>
            </a:pPr>
            <a:r>
              <a:rPr lang="en-US" sz="1200">
                <a:solidFill>
                  <a:schemeClr val="dk1"/>
                </a:solidFill>
              </a:rPr>
              <a:t>• Documents types of attacks originating on the Internet that target the network</a:t>
            </a:r>
          </a:p>
          <a:p>
            <a:pPr lvl="0" rtl="0">
              <a:lnSpc>
                <a:spcPct val="90000"/>
              </a:lnSpc>
              <a:spcBef>
                <a:spcPts val="333"/>
              </a:spcBef>
              <a:buClr>
                <a:schemeClr val="dk1"/>
              </a:buClr>
              <a:buFont typeface="Arial"/>
              <a:buNone/>
            </a:pPr>
            <a:endParaRPr sz="1200">
              <a:solidFill>
                <a:schemeClr val="dk1"/>
              </a:solidFill>
            </a:endParaRPr>
          </a:p>
          <a:p>
            <a:pPr lvl="0" rtl="0">
              <a:lnSpc>
                <a:spcPct val="90000"/>
              </a:lnSpc>
              <a:spcBef>
                <a:spcPts val="330"/>
              </a:spcBef>
              <a:buClr>
                <a:schemeClr val="dk1"/>
              </a:buClr>
              <a:buSzPct val="25000"/>
              <a:buFont typeface="Arial"/>
              <a:buNone/>
            </a:pPr>
            <a:r>
              <a:rPr lang="en-US" sz="1200">
                <a:solidFill>
                  <a:schemeClr val="dk1"/>
                </a:solidFill>
              </a:rPr>
              <a:t>A sensor at location 2 has a higher processing burden than any sensor located elsewhere on the site network.</a:t>
            </a:r>
          </a:p>
          <a:p>
            <a:pPr rtl="0">
              <a:spcBef>
                <a:spcPts val="0"/>
              </a:spcBef>
              <a:buNone/>
            </a:pPr>
            <a:endParaRPr sz="1200">
              <a:solidFill>
                <a:schemeClr val="dk1"/>
              </a:solidFill>
            </a:endParaRPr>
          </a:p>
          <a:p>
            <a:pPr rtl="0">
              <a:spcBef>
                <a:spcPts val="0"/>
              </a:spcBef>
              <a:buNone/>
            </a:pPr>
            <a:r>
              <a:rPr lang="en-US" sz="1200">
                <a:solidFill>
                  <a:schemeClr val="dk1"/>
                </a:solidFill>
              </a:rPr>
              <a:t>PART 7</a:t>
            </a:r>
          </a:p>
          <a:p>
            <a:pPr rtl="0">
              <a:spcBef>
                <a:spcPts val="0"/>
              </a:spcBef>
              <a:buNone/>
            </a:pPr>
            <a:endParaRPr sz="1200">
              <a:solidFill>
                <a:schemeClr val="dk1"/>
              </a:solidFill>
            </a:endParaRPr>
          </a:p>
          <a:p>
            <a:pPr lvl="0" rtl="0">
              <a:lnSpc>
                <a:spcPct val="90000"/>
              </a:lnSpc>
              <a:spcBef>
                <a:spcPts val="330"/>
              </a:spcBef>
              <a:buClr>
                <a:schemeClr val="dk1"/>
              </a:buClr>
              <a:buSzPct val="25000"/>
              <a:buFont typeface="Arial"/>
              <a:buNone/>
            </a:pPr>
            <a:r>
              <a:rPr lang="en-US" sz="1200">
                <a:solidFill>
                  <a:schemeClr val="dk1"/>
                </a:solidFill>
              </a:rPr>
              <a:t>In addition to a sensor at the boundary of the network, on either side of the</a:t>
            </a:r>
          </a:p>
          <a:p>
            <a:pPr lvl="0" rtl="0">
              <a:lnSpc>
                <a:spcPct val="90000"/>
              </a:lnSpc>
              <a:spcBef>
                <a:spcPts val="330"/>
              </a:spcBef>
              <a:buClr>
                <a:schemeClr val="dk1"/>
              </a:buClr>
              <a:buSzPct val="25000"/>
              <a:buFont typeface="Arial"/>
              <a:buNone/>
            </a:pPr>
            <a:r>
              <a:rPr lang="en-US" sz="1200">
                <a:solidFill>
                  <a:schemeClr val="dk1"/>
                </a:solidFill>
              </a:rPr>
              <a:t>external firewall, the administrator may configure a firewall and one or more sensors</a:t>
            </a:r>
          </a:p>
          <a:p>
            <a:pPr lvl="0" rtl="0">
              <a:lnSpc>
                <a:spcPct val="90000"/>
              </a:lnSpc>
              <a:spcBef>
                <a:spcPts val="330"/>
              </a:spcBef>
              <a:buClr>
                <a:schemeClr val="dk1"/>
              </a:buClr>
              <a:buSzPct val="25000"/>
              <a:buFont typeface="Arial"/>
              <a:buNone/>
            </a:pPr>
            <a:r>
              <a:rPr lang="en-US" sz="1200">
                <a:solidFill>
                  <a:schemeClr val="dk1"/>
                </a:solidFill>
              </a:rPr>
              <a:t>to protect major backbone networks, such as those that support internal servers</a:t>
            </a:r>
          </a:p>
          <a:p>
            <a:pPr lvl="0" rtl="0">
              <a:lnSpc>
                <a:spcPct val="90000"/>
              </a:lnSpc>
              <a:spcBef>
                <a:spcPts val="330"/>
              </a:spcBef>
              <a:buClr>
                <a:schemeClr val="dk1"/>
              </a:buClr>
              <a:buSzPct val="25000"/>
              <a:buFont typeface="Arial"/>
              <a:buNone/>
            </a:pPr>
            <a:r>
              <a:rPr lang="en-US" sz="1200">
                <a:solidFill>
                  <a:schemeClr val="dk1"/>
                </a:solidFill>
              </a:rPr>
              <a:t>and database resources ( </a:t>
            </a:r>
            <a:r>
              <a:rPr lang="en-US" sz="1200" b="1">
                <a:solidFill>
                  <a:schemeClr val="dk1"/>
                </a:solidFill>
              </a:rPr>
              <a:t>location 3 ). The benefits of this placement include the</a:t>
            </a:r>
          </a:p>
          <a:p>
            <a:pPr lvl="0" rtl="0">
              <a:lnSpc>
                <a:spcPct val="90000"/>
              </a:lnSpc>
              <a:spcBef>
                <a:spcPts val="330"/>
              </a:spcBef>
              <a:buNone/>
            </a:pPr>
            <a:r>
              <a:rPr lang="en-US" sz="1200">
                <a:solidFill>
                  <a:schemeClr val="dk1"/>
                </a:solidFill>
              </a:rPr>
              <a:t>following:</a:t>
            </a:r>
          </a:p>
          <a:p>
            <a:pPr lvl="0" rtl="0">
              <a:lnSpc>
                <a:spcPct val="90000"/>
              </a:lnSpc>
              <a:spcBef>
                <a:spcPts val="330"/>
              </a:spcBef>
              <a:buNone/>
            </a:pPr>
            <a:endParaRPr sz="1200">
              <a:solidFill>
                <a:schemeClr val="dk1"/>
              </a:solidFill>
            </a:endParaRPr>
          </a:p>
          <a:p>
            <a:pPr lvl="0" rtl="0">
              <a:lnSpc>
                <a:spcPct val="90000"/>
              </a:lnSpc>
              <a:spcBef>
                <a:spcPts val="330"/>
              </a:spcBef>
              <a:buNone/>
            </a:pPr>
            <a:r>
              <a:rPr lang="en-US" sz="1200">
                <a:solidFill>
                  <a:schemeClr val="dk1"/>
                </a:solidFill>
              </a:rPr>
              <a:t>PART 8</a:t>
            </a:r>
          </a:p>
          <a:p>
            <a:pPr lvl="0" rtl="0">
              <a:lnSpc>
                <a:spcPct val="90000"/>
              </a:lnSpc>
              <a:spcBef>
                <a:spcPts val="333"/>
              </a:spcBef>
              <a:buClr>
                <a:srgbClr val="000000"/>
              </a:buClr>
              <a:buFont typeface="Arial"/>
              <a:buNone/>
            </a:pPr>
            <a:endParaRPr sz="1200"/>
          </a:p>
          <a:p>
            <a:pPr lvl="0" rtl="0">
              <a:lnSpc>
                <a:spcPct val="90000"/>
              </a:lnSpc>
              <a:spcBef>
                <a:spcPts val="330"/>
              </a:spcBef>
              <a:buClr>
                <a:srgbClr val="000000"/>
              </a:buClr>
              <a:buSzPct val="25000"/>
              <a:buFont typeface="Arial"/>
              <a:buNone/>
            </a:pPr>
            <a:r>
              <a:rPr lang="en-US" sz="1200"/>
              <a:t>• Monitors a large amount of a network’s traffic, thus increasing the possibility</a:t>
            </a:r>
          </a:p>
          <a:p>
            <a:pPr lvl="0" rtl="0">
              <a:lnSpc>
                <a:spcPct val="90000"/>
              </a:lnSpc>
              <a:spcBef>
                <a:spcPts val="330"/>
              </a:spcBef>
              <a:buClr>
                <a:srgbClr val="000000"/>
              </a:buClr>
              <a:buSzPct val="25000"/>
              <a:buFont typeface="Arial"/>
              <a:buNone/>
            </a:pPr>
            <a:r>
              <a:rPr lang="en-US" sz="1200"/>
              <a:t>of spotting attacks</a:t>
            </a:r>
          </a:p>
          <a:p>
            <a:pPr lvl="0" rtl="0">
              <a:lnSpc>
                <a:spcPct val="90000"/>
              </a:lnSpc>
              <a:spcBef>
                <a:spcPts val="333"/>
              </a:spcBef>
              <a:buClr>
                <a:srgbClr val="000000"/>
              </a:buClr>
              <a:buFont typeface="Arial"/>
              <a:buNone/>
            </a:pPr>
            <a:endParaRPr sz="1200"/>
          </a:p>
          <a:p>
            <a:pPr lvl="0" rtl="0">
              <a:lnSpc>
                <a:spcPct val="90000"/>
              </a:lnSpc>
              <a:spcBef>
                <a:spcPts val="330"/>
              </a:spcBef>
              <a:buClr>
                <a:srgbClr val="000000"/>
              </a:buClr>
              <a:buSzPct val="25000"/>
              <a:buFont typeface="Arial"/>
              <a:buNone/>
            </a:pPr>
            <a:r>
              <a:rPr lang="en-US" sz="1200"/>
              <a:t>• Detects unauthorized activity by authorized users within the organization’s</a:t>
            </a:r>
          </a:p>
          <a:p>
            <a:pPr lvl="0" rtl="0">
              <a:lnSpc>
                <a:spcPct val="90000"/>
              </a:lnSpc>
              <a:spcBef>
                <a:spcPts val="330"/>
              </a:spcBef>
              <a:buClr>
                <a:srgbClr val="000000"/>
              </a:buClr>
              <a:buSzPct val="25000"/>
              <a:buFont typeface="Arial"/>
              <a:buNone/>
            </a:pPr>
            <a:r>
              <a:rPr lang="en-US" sz="1200"/>
              <a:t>security perimeter</a:t>
            </a:r>
          </a:p>
          <a:p>
            <a:pPr lvl="0" rtl="0">
              <a:lnSpc>
                <a:spcPct val="90000"/>
              </a:lnSpc>
              <a:spcBef>
                <a:spcPts val="333"/>
              </a:spcBef>
              <a:buNone/>
            </a:pPr>
            <a:endParaRPr sz="1200"/>
          </a:p>
          <a:p>
            <a:pPr lvl="0" rtl="0">
              <a:lnSpc>
                <a:spcPct val="90000"/>
              </a:lnSpc>
              <a:spcBef>
                <a:spcPts val="333"/>
              </a:spcBef>
              <a:buNone/>
            </a:pPr>
            <a:r>
              <a:rPr lang="en-US" sz="1200"/>
              <a:t>PART 9 </a:t>
            </a:r>
          </a:p>
          <a:p>
            <a:pPr lvl="0" rtl="0">
              <a:lnSpc>
                <a:spcPct val="90000"/>
              </a:lnSpc>
              <a:spcBef>
                <a:spcPts val="333"/>
              </a:spcBef>
              <a:buClr>
                <a:srgbClr val="000000"/>
              </a:buClr>
              <a:buFont typeface="Arial"/>
              <a:buNone/>
            </a:pPr>
            <a:endParaRPr sz="1200"/>
          </a:p>
          <a:p>
            <a:pPr lvl="0" rtl="0">
              <a:lnSpc>
                <a:spcPct val="90000"/>
              </a:lnSpc>
              <a:spcBef>
                <a:spcPts val="330"/>
              </a:spcBef>
              <a:buClr>
                <a:srgbClr val="000000"/>
              </a:buClr>
              <a:buSzPct val="25000"/>
              <a:buFont typeface="Arial"/>
              <a:buNone/>
            </a:pPr>
            <a:r>
              <a:rPr lang="en-US" sz="1200"/>
              <a:t>Thus, a sensor at location 3 is able to monitor for both internal and external attacks. Because the sensor monitors traffic to only a subset of devices at the site, it can be tuned to specific protocols and attack types, thus reducing the processing burden.</a:t>
            </a:r>
          </a:p>
          <a:p>
            <a:pPr rtl="0">
              <a:lnSpc>
                <a:spcPct val="90000"/>
              </a:lnSpc>
              <a:spcBef>
                <a:spcPts val="330"/>
              </a:spcBef>
              <a:buNone/>
            </a:pPr>
            <a:endParaRPr sz="1200"/>
          </a:p>
          <a:p>
            <a:pPr rtl="0">
              <a:lnSpc>
                <a:spcPct val="90000"/>
              </a:lnSpc>
              <a:spcBef>
                <a:spcPts val="330"/>
              </a:spcBef>
              <a:buNone/>
            </a:pPr>
            <a:r>
              <a:rPr lang="en-US" sz="1200"/>
              <a:t>PART 10</a:t>
            </a:r>
          </a:p>
          <a:p>
            <a:pPr lvl="0" rtl="0">
              <a:lnSpc>
                <a:spcPct val="90000"/>
              </a:lnSpc>
              <a:spcBef>
                <a:spcPts val="330"/>
              </a:spcBef>
              <a:buClr>
                <a:srgbClr val="000000"/>
              </a:buClr>
              <a:buFont typeface="Arial"/>
              <a:buNone/>
            </a:pPr>
            <a:endParaRPr sz="1200"/>
          </a:p>
          <a:p>
            <a:pPr lvl="0" rtl="0">
              <a:lnSpc>
                <a:spcPct val="90000"/>
              </a:lnSpc>
              <a:spcBef>
                <a:spcPts val="330"/>
              </a:spcBef>
              <a:buClr>
                <a:srgbClr val="000000"/>
              </a:buClr>
              <a:buSzPct val="25000"/>
              <a:buFont typeface="Arial"/>
              <a:buNone/>
            </a:pPr>
            <a:r>
              <a:rPr lang="en-US" sz="1200"/>
              <a:t>Finally, the network facilities at a site may include separate LANs that support</a:t>
            </a:r>
          </a:p>
          <a:p>
            <a:pPr lvl="0" rtl="0">
              <a:lnSpc>
                <a:spcPct val="90000"/>
              </a:lnSpc>
              <a:spcBef>
                <a:spcPts val="330"/>
              </a:spcBef>
              <a:buClr>
                <a:srgbClr val="000000"/>
              </a:buClr>
              <a:buSzPct val="25000"/>
              <a:buFont typeface="Arial"/>
              <a:buNone/>
            </a:pPr>
            <a:r>
              <a:rPr lang="en-US" sz="1200"/>
              <a:t>user workstations and servers specific to a single department. The administrator</a:t>
            </a:r>
          </a:p>
          <a:p>
            <a:pPr lvl="0" rtl="0">
              <a:lnSpc>
                <a:spcPct val="90000"/>
              </a:lnSpc>
              <a:spcBef>
                <a:spcPts val="330"/>
              </a:spcBef>
              <a:buClr>
                <a:srgbClr val="000000"/>
              </a:buClr>
              <a:buSzPct val="25000"/>
              <a:buFont typeface="Arial"/>
              <a:buNone/>
            </a:pPr>
            <a:r>
              <a:rPr lang="en-US" sz="1200"/>
              <a:t>could configure a firewall and NIDS sensor to provide additional protection for</a:t>
            </a:r>
          </a:p>
          <a:p>
            <a:pPr lvl="0" rtl="0">
              <a:lnSpc>
                <a:spcPct val="90000"/>
              </a:lnSpc>
              <a:spcBef>
                <a:spcPts val="330"/>
              </a:spcBef>
              <a:buClr>
                <a:srgbClr val="000000"/>
              </a:buClr>
              <a:buSzPct val="25000"/>
              <a:buFont typeface="Arial"/>
              <a:buNone/>
            </a:pPr>
            <a:r>
              <a:rPr lang="en-US" sz="1200"/>
              <a:t>all of these networks or target the protection to critical subsystems, such as personnel</a:t>
            </a:r>
          </a:p>
          <a:p>
            <a:pPr lvl="0" rtl="0">
              <a:lnSpc>
                <a:spcPct val="90000"/>
              </a:lnSpc>
              <a:spcBef>
                <a:spcPts val="330"/>
              </a:spcBef>
              <a:buClr>
                <a:srgbClr val="000000"/>
              </a:buClr>
              <a:buSzPct val="25000"/>
              <a:buFont typeface="Arial"/>
              <a:buNone/>
            </a:pPr>
            <a:r>
              <a:rPr lang="en-US" sz="1200"/>
              <a:t>and financial networks ( </a:t>
            </a:r>
            <a:r>
              <a:rPr lang="en-US" sz="1200" b="1"/>
              <a:t>location 4 ). A sensor used in this latter fashion provides</a:t>
            </a:r>
          </a:p>
          <a:p>
            <a:pPr lvl="0" rtl="0">
              <a:lnSpc>
                <a:spcPct val="90000"/>
              </a:lnSpc>
              <a:spcBef>
                <a:spcPts val="330"/>
              </a:spcBef>
              <a:buClr>
                <a:srgbClr val="000000"/>
              </a:buClr>
              <a:buSzPct val="25000"/>
              <a:buFont typeface="Arial"/>
              <a:buNone/>
            </a:pPr>
            <a:r>
              <a:rPr lang="en-US" sz="1200"/>
              <a:t>the following benefits:</a:t>
            </a:r>
          </a:p>
          <a:p>
            <a:pPr lvl="0" rtl="0">
              <a:lnSpc>
                <a:spcPct val="90000"/>
              </a:lnSpc>
              <a:spcBef>
                <a:spcPts val="333"/>
              </a:spcBef>
              <a:buNone/>
            </a:pPr>
            <a:endParaRPr sz="1200"/>
          </a:p>
          <a:p>
            <a:pPr lvl="0" rtl="0">
              <a:lnSpc>
                <a:spcPct val="90000"/>
              </a:lnSpc>
              <a:spcBef>
                <a:spcPts val="333"/>
              </a:spcBef>
              <a:buClr>
                <a:srgbClr val="000000"/>
              </a:buClr>
              <a:buSzPct val="25000"/>
              <a:buFont typeface="Arial"/>
              <a:buNone/>
            </a:pPr>
            <a:r>
              <a:rPr lang="en-US" sz="1200"/>
              <a:t>PART 11</a:t>
            </a:r>
          </a:p>
          <a:p>
            <a:pPr lvl="0" rtl="0">
              <a:spcBef>
                <a:spcPts val="0"/>
              </a:spcBef>
              <a:buClr>
                <a:srgbClr val="000000"/>
              </a:buClr>
              <a:buFont typeface="Arial"/>
              <a:buNone/>
            </a:pPr>
            <a:endParaRPr sz="1200"/>
          </a:p>
          <a:p>
            <a:pPr lvl="0" rtl="0">
              <a:lnSpc>
                <a:spcPct val="90000"/>
              </a:lnSpc>
              <a:spcBef>
                <a:spcPts val="330"/>
              </a:spcBef>
              <a:buClr>
                <a:srgbClr val="000000"/>
              </a:buClr>
              <a:buSzPct val="25000"/>
              <a:buFont typeface="Arial"/>
              <a:buNone/>
            </a:pPr>
            <a:r>
              <a:rPr lang="en-US" sz="1200"/>
              <a:t>• Detects attacks targeting critical systems and resources</a:t>
            </a:r>
          </a:p>
          <a:p>
            <a:pPr lvl="0" rtl="0">
              <a:lnSpc>
                <a:spcPct val="90000"/>
              </a:lnSpc>
              <a:spcBef>
                <a:spcPts val="333"/>
              </a:spcBef>
              <a:buClr>
                <a:srgbClr val="000000"/>
              </a:buClr>
              <a:buFont typeface="Arial"/>
              <a:buNone/>
            </a:pPr>
            <a:endParaRPr sz="1200"/>
          </a:p>
          <a:p>
            <a:pPr lvl="0" rtl="0">
              <a:lnSpc>
                <a:spcPct val="90000"/>
              </a:lnSpc>
              <a:spcBef>
                <a:spcPts val="330"/>
              </a:spcBef>
              <a:buClr>
                <a:srgbClr val="000000"/>
              </a:buClr>
              <a:buSzPct val="25000"/>
              <a:buFont typeface="Arial"/>
              <a:buNone/>
            </a:pPr>
            <a:r>
              <a:rPr lang="en-US" sz="1200"/>
              <a:t>• Allows focusing of limited resources to the network assets considered of</a:t>
            </a:r>
          </a:p>
          <a:p>
            <a:pPr lvl="0" rtl="0">
              <a:lnSpc>
                <a:spcPct val="90000"/>
              </a:lnSpc>
              <a:spcBef>
                <a:spcPts val="330"/>
              </a:spcBef>
              <a:buClr>
                <a:srgbClr val="000000"/>
              </a:buClr>
              <a:buSzPct val="25000"/>
              <a:buFont typeface="Arial"/>
              <a:buNone/>
            </a:pPr>
            <a:r>
              <a:rPr lang="en-US" sz="1200"/>
              <a:t>greatest value</a:t>
            </a:r>
          </a:p>
          <a:p>
            <a:pPr lvl="0" rtl="0">
              <a:lnSpc>
                <a:spcPct val="90000"/>
              </a:lnSpc>
              <a:spcBef>
                <a:spcPts val="333"/>
              </a:spcBef>
              <a:buClr>
                <a:srgbClr val="000000"/>
              </a:buClr>
              <a:buFont typeface="Arial"/>
              <a:buNone/>
            </a:pPr>
            <a:endParaRPr sz="1200"/>
          </a:p>
          <a:p>
            <a:pPr lvl="0" rtl="0">
              <a:lnSpc>
                <a:spcPct val="90000"/>
              </a:lnSpc>
              <a:spcBef>
                <a:spcPts val="330"/>
              </a:spcBef>
              <a:buClr>
                <a:srgbClr val="000000"/>
              </a:buClr>
              <a:buSzPct val="25000"/>
              <a:buFont typeface="Arial"/>
              <a:buNone/>
            </a:pPr>
            <a:r>
              <a:rPr lang="en-US" sz="1200"/>
              <a:t>As with a sensor at location 3, a sensor at location 4 can be tuned to specific protocols and attack types, thus reducing the processing burden.</a:t>
            </a:r>
          </a:p>
          <a:p>
            <a:pPr lvl="0" rtl="0">
              <a:spcBef>
                <a:spcPts val="0"/>
              </a:spcBef>
              <a:buClr>
                <a:srgbClr val="000000"/>
              </a:buClr>
              <a:buFont typeface="Arial"/>
              <a:buNone/>
            </a:pPr>
            <a:endParaRPr sz="1200"/>
          </a:p>
          <a:p>
            <a:pPr lvl="0" rtl="0">
              <a:spcBef>
                <a:spcPts val="0"/>
              </a:spcBef>
              <a:buClr>
                <a:srgbClr val="000000"/>
              </a:buClr>
              <a:buFont typeface="Arial"/>
              <a:buNone/>
            </a:pPr>
            <a:endParaRPr sz="1200"/>
          </a:p>
          <a:p>
            <a:pPr lvl="0" rtl="0">
              <a:lnSpc>
                <a:spcPct val="90000"/>
              </a:lnSpc>
              <a:spcBef>
                <a:spcPts val="330"/>
              </a:spcBef>
              <a:buClr>
                <a:schemeClr val="dk1"/>
              </a:buClr>
              <a:buFont typeface="Arial"/>
              <a:buNone/>
            </a:pPr>
            <a:endParaRPr sz="1200">
              <a:solidFill>
                <a:schemeClr val="dk1"/>
              </a:solidFill>
            </a:endParaRPr>
          </a:p>
          <a:p>
            <a:pPr rtl="0">
              <a:spcBef>
                <a:spcPts val="0"/>
              </a:spcBef>
              <a:buNone/>
            </a:pPr>
            <a:endParaRPr sz="1200">
              <a:solidFill>
                <a:schemeClr val="dk1"/>
              </a:solidFill>
            </a:endParaRPr>
          </a:p>
          <a:p>
            <a:pPr>
              <a:spcBef>
                <a:spcPts val="0"/>
              </a:spcBef>
              <a:buNone/>
            </a:pPr>
            <a:endParaRPr sz="1200">
              <a:solidFill>
                <a:schemeClr val="dk1"/>
              </a:solidFill>
            </a:endParaRPr>
          </a:p>
        </p:txBody>
      </p:sp>
      <p:sp>
        <p:nvSpPr>
          <p:cNvPr id="491" name="Shape 49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50</a:t>
            </a:fld>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Shape 502"/>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03" name="Shape 50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br>
              <a:rPr lang="en-US"/>
            </a:br>
            <a:r>
              <a:rPr lang="en-US"/>
              <a:t/>
            </a:r>
            <a:br>
              <a:rPr lang="en-US"/>
            </a:br>
            <a:r>
              <a:rPr lang="en-US"/>
              <a:t>Discuss</a:t>
            </a:r>
          </a:p>
          <a:p>
            <a:pPr rtl="0">
              <a:spcBef>
                <a:spcPts val="0"/>
              </a:spcBef>
              <a:buNone/>
            </a:pPr>
            <a:endParaRPr/>
          </a:p>
          <a:p>
            <a:pPr lvl="0" rtl="0">
              <a:spcBef>
                <a:spcPts val="0"/>
              </a:spcBef>
              <a:buClr>
                <a:schemeClr val="dk1"/>
              </a:buClr>
              <a:buSzPct val="78571"/>
              <a:buFont typeface="Arial"/>
              <a:buNone/>
            </a:pPr>
            <a:r>
              <a:rPr lang="en-US"/>
              <a:t>SOLUTION:</a:t>
            </a:r>
            <a:br>
              <a:rPr lang="en-US"/>
            </a:br>
            <a:r>
              <a:rPr lang="en-US"/>
              <a:t/>
            </a:r>
            <a:br>
              <a:rPr lang="en-US"/>
            </a:br>
            <a:r>
              <a:rPr lang="en-US" sz="1200">
                <a:solidFill>
                  <a:schemeClr val="dk1"/>
                </a:solidFill>
              </a:rPr>
              <a:t>Don’t set the level to the highest sensitivity, this will lead to a large number of false positives. Which in turn will result in a complacency about positive alert messages.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Always monitor both inbound and outbound traffic.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Do not use a shared network resource to gather NIDS data. An attacker can disable the IDS or modify the alert that is sent.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NIDS sensors send alerts that can be true or false positives. The interpretation of the alerts requires someone with knowledge of networks and system applications. </a:t>
            </a:r>
          </a:p>
          <a:p>
            <a:pPr>
              <a:spcBef>
                <a:spcPts val="0"/>
              </a:spcBef>
              <a:buNone/>
            </a:pPr>
            <a:endParaRPr/>
          </a:p>
        </p:txBody>
      </p:sp>
      <p:sp>
        <p:nvSpPr>
          <p:cNvPr id="504" name="Shape 50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51</a:t>
            </a:fld>
            <a:endParaRPr 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Shape 51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1" name="Shape 51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Snort is an open source, highly configurable and portable host-based or network-based</a:t>
            </a:r>
          </a:p>
          <a:p>
            <a:pPr lvl="0">
              <a:spcBef>
                <a:spcPts val="360"/>
              </a:spcBef>
              <a:buClr>
                <a:schemeClr val="dk1"/>
              </a:buClr>
              <a:buSzPct val="25000"/>
              <a:buFont typeface="Arial"/>
              <a:buNone/>
            </a:pPr>
            <a:r>
              <a:rPr lang="en-US" sz="1200">
                <a:solidFill>
                  <a:schemeClr val="dk1"/>
                </a:solidFill>
              </a:rPr>
              <a:t>IDS. Snort is referred to as a lightweight IDS, which has the following characteristics</a:t>
            </a:r>
          </a:p>
        </p:txBody>
      </p:sp>
      <p:sp>
        <p:nvSpPr>
          <p:cNvPr id="512" name="Shape 51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52</a:t>
            </a:fld>
            <a:endParaRPr 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 Easily deployed on most nodes (host, server, router) of a network</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Efficient operation that uses small amount of memory and processor time</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Easily configured by system administrators who need to implement a specific security solution in a short amount of time</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Snort can perform real-time packet capture, protocol analysis, and content searching</a:t>
            </a:r>
          </a:p>
          <a:p>
            <a:pPr lvl="0" rtl="0">
              <a:spcBef>
                <a:spcPts val="360"/>
              </a:spcBef>
              <a:buClr>
                <a:schemeClr val="dk1"/>
              </a:buClr>
              <a:buSzPct val="25000"/>
              <a:buFont typeface="Arial"/>
              <a:buNone/>
            </a:pPr>
            <a:r>
              <a:rPr lang="en-US" sz="1200">
                <a:solidFill>
                  <a:schemeClr val="dk1"/>
                </a:solidFill>
              </a:rPr>
              <a:t>and matching. Snort can detect a variety of attacks and probes, based on a set of</a:t>
            </a:r>
          </a:p>
          <a:p>
            <a:pPr lvl="0">
              <a:spcBef>
                <a:spcPts val="360"/>
              </a:spcBef>
              <a:buClr>
                <a:schemeClr val="dk1"/>
              </a:buClr>
              <a:buSzPct val="25000"/>
              <a:buFont typeface="Arial"/>
              <a:buNone/>
            </a:pPr>
            <a:r>
              <a:rPr lang="en-US" sz="1200">
                <a:solidFill>
                  <a:schemeClr val="dk1"/>
                </a:solidFill>
              </a:rPr>
              <a:t>rules configured by a system administrator.</a:t>
            </a:r>
          </a:p>
        </p:txBody>
      </p:sp>
      <p:sp>
        <p:nvSpPr>
          <p:cNvPr id="521" name="Shape 52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53</a:t>
            </a:fld>
            <a:endParaRPr 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Shape 52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7" name="Shape 52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A Snort installation consists of four logical components ( Figure 8.9 ):</a:t>
            </a:r>
          </a:p>
          <a:p>
            <a:pPr lvl="0" rtl="0">
              <a:spcBef>
                <a:spcPts val="360"/>
              </a:spcBef>
              <a:buClr>
                <a:schemeClr val="dk1"/>
              </a:buClr>
              <a:buFont typeface="Arial"/>
              <a:buNone/>
            </a:pPr>
            <a:endParaRPr sz="1200">
              <a:solidFill>
                <a:schemeClr val="dk1"/>
              </a:solidFill>
            </a:endParaRPr>
          </a:p>
          <a:p>
            <a:pPr lvl="0" rtl="0">
              <a:spcBef>
                <a:spcPts val="360"/>
              </a:spcBef>
              <a:buNone/>
            </a:pPr>
            <a:r>
              <a:rPr lang="en-US" sz="1200">
                <a:solidFill>
                  <a:schemeClr val="dk1"/>
                </a:solidFill>
              </a:rPr>
              <a:t>• Packet decoder: The packet decoder processes each captured packet to identify and isolate protocol headers at the data link, network, transport, and application layers. </a:t>
            </a:r>
          </a:p>
          <a:p>
            <a:pPr lvl="0" rtl="0">
              <a:spcBef>
                <a:spcPts val="360"/>
              </a:spcBef>
              <a:buNone/>
            </a:pPr>
            <a:endParaRPr sz="1200">
              <a:solidFill>
                <a:schemeClr val="dk1"/>
              </a:solidFill>
            </a:endParaRPr>
          </a:p>
          <a:p>
            <a:pPr lvl="0" rtl="0">
              <a:spcBef>
                <a:spcPts val="360"/>
              </a:spcBef>
              <a:buClr>
                <a:srgbClr val="000000"/>
              </a:buClr>
              <a:buSzPct val="25000"/>
              <a:buFont typeface="Arial"/>
              <a:buNone/>
            </a:pPr>
            <a:r>
              <a:rPr lang="en-US" sz="1200"/>
              <a:t>The decoder is designed to be as efficient as possible and its primary work consists of setting pointers so that the various protocol headers can be easily extracted.</a:t>
            </a:r>
          </a:p>
          <a:p>
            <a:pPr lvl="0" rtl="0">
              <a:spcBef>
                <a:spcPts val="360"/>
              </a:spcBef>
              <a:buClr>
                <a:srgbClr val="000000"/>
              </a:buClr>
              <a:buFont typeface="Arial"/>
              <a:buNone/>
            </a:pPr>
            <a:endParaRPr sz="1200"/>
          </a:p>
          <a:p>
            <a:pPr lvl="0" rtl="0">
              <a:spcBef>
                <a:spcPts val="0"/>
              </a:spcBef>
              <a:buClr>
                <a:srgbClr val="000000"/>
              </a:buClr>
              <a:buFont typeface="Arial"/>
              <a:buNone/>
            </a:pPr>
            <a:endParaRPr sz="1200"/>
          </a:p>
          <a:p>
            <a:pPr lvl="0" rtl="0">
              <a:spcBef>
                <a:spcPts val="360"/>
              </a:spcBef>
              <a:buClr>
                <a:srgbClr val="000000"/>
              </a:buClr>
              <a:buSzPct val="25000"/>
              <a:buFont typeface="Arial"/>
              <a:buNone/>
            </a:pPr>
            <a:r>
              <a:rPr lang="en-US" sz="1200"/>
              <a:t>• Detection engine: The detection engine does the actual work of intrusion detection. This module analyzes each packet based on a set of rules defined for this configuration of Snort by the security administrator. In essence, each packet is checked against all the rules to determine if the packet matches the characteristics defined by a rule.</a:t>
            </a:r>
          </a:p>
          <a:p>
            <a:pPr lvl="0" rtl="0">
              <a:spcBef>
                <a:spcPts val="360"/>
              </a:spcBef>
              <a:buClr>
                <a:srgbClr val="000000"/>
              </a:buClr>
              <a:buFont typeface="Arial"/>
              <a:buNone/>
            </a:pPr>
            <a:endParaRPr sz="1200"/>
          </a:p>
          <a:p>
            <a:pPr lvl="0" rtl="0">
              <a:spcBef>
                <a:spcPts val="360"/>
              </a:spcBef>
              <a:buClr>
                <a:srgbClr val="000000"/>
              </a:buClr>
              <a:buSzPct val="25000"/>
              <a:buFont typeface="Arial"/>
              <a:buNone/>
            </a:pPr>
            <a:r>
              <a:rPr lang="en-US" sz="1200"/>
              <a:t> The first rule that matches the decoded packet triggers the action specified by the rule. If no rule matches the packet, the detection engine discards the packet.</a:t>
            </a:r>
          </a:p>
          <a:p>
            <a:pPr lvl="0" rtl="0">
              <a:spcBef>
                <a:spcPts val="360"/>
              </a:spcBef>
              <a:buClr>
                <a:srgbClr val="000000"/>
              </a:buClr>
              <a:buFont typeface="Arial"/>
              <a:buNone/>
            </a:pPr>
            <a:endParaRPr sz="1200"/>
          </a:p>
          <a:p>
            <a:pPr lvl="0" rtl="0">
              <a:spcBef>
                <a:spcPts val="0"/>
              </a:spcBef>
              <a:buClr>
                <a:srgbClr val="000000"/>
              </a:buClr>
              <a:buFont typeface="Arial"/>
              <a:buNone/>
            </a:pPr>
            <a:endParaRPr sz="1200"/>
          </a:p>
          <a:p>
            <a:pPr lvl="0" rtl="0">
              <a:spcBef>
                <a:spcPts val="0"/>
              </a:spcBef>
              <a:buClr>
                <a:srgbClr val="000000"/>
              </a:buClr>
              <a:buFont typeface="Arial"/>
              <a:buNone/>
            </a:pPr>
            <a:endParaRPr sz="1200"/>
          </a:p>
          <a:p>
            <a:pPr lvl="0" rtl="0">
              <a:spcBef>
                <a:spcPts val="360"/>
              </a:spcBef>
              <a:buClr>
                <a:srgbClr val="000000"/>
              </a:buClr>
              <a:buSzPct val="25000"/>
              <a:buFont typeface="Arial"/>
              <a:buNone/>
            </a:pPr>
            <a:r>
              <a:rPr lang="en-US" sz="1200"/>
              <a:t>• Logger: For each packet that matches a rule, the rule specifies what logging and alerting options are to be taken. When a logger option is selected, the logger stores the detected packet in human readable format or in a more compact binary format in a designated log file. The security administrator can then use the log file for later analysis.</a:t>
            </a:r>
          </a:p>
          <a:p>
            <a:pPr lvl="0" rtl="0">
              <a:spcBef>
                <a:spcPts val="360"/>
              </a:spcBef>
              <a:buClr>
                <a:srgbClr val="000000"/>
              </a:buClr>
              <a:buFont typeface="Arial"/>
              <a:buNone/>
            </a:pPr>
            <a:endParaRPr sz="1200"/>
          </a:p>
          <a:p>
            <a:pPr lvl="0" rtl="0">
              <a:spcBef>
                <a:spcPts val="0"/>
              </a:spcBef>
              <a:buClr>
                <a:srgbClr val="000000"/>
              </a:buClr>
              <a:buFont typeface="Arial"/>
              <a:buNone/>
            </a:pPr>
            <a:endParaRPr sz="1200"/>
          </a:p>
          <a:p>
            <a:pPr lvl="0" rtl="0">
              <a:spcBef>
                <a:spcPts val="360"/>
              </a:spcBef>
              <a:buClr>
                <a:srgbClr val="000000"/>
              </a:buClr>
              <a:buSzPct val="25000"/>
              <a:buFont typeface="Arial"/>
              <a:buNone/>
            </a:pPr>
            <a:r>
              <a:rPr lang="en-US" sz="1200"/>
              <a:t>• Alerter: For each detected packet, an alert can be sent. The alert option in the matching rule determines what information is included in the event notification.</a:t>
            </a:r>
          </a:p>
          <a:p>
            <a:pPr lvl="0" rtl="0">
              <a:spcBef>
                <a:spcPts val="360"/>
              </a:spcBef>
              <a:buClr>
                <a:srgbClr val="000000"/>
              </a:buClr>
              <a:buSzPct val="25000"/>
              <a:buFont typeface="Arial"/>
              <a:buNone/>
            </a:pPr>
            <a:r>
              <a:rPr lang="en-US" sz="1200"/>
              <a:t>The event notification can be sent to a file, to a UNIX socket, or to a database. Alerting may also be turned off during testing or penetration studies.</a:t>
            </a:r>
          </a:p>
          <a:p>
            <a:pPr lvl="0" rtl="0">
              <a:spcBef>
                <a:spcPts val="360"/>
              </a:spcBef>
              <a:buClr>
                <a:srgbClr val="000000"/>
              </a:buClr>
              <a:buSzPct val="25000"/>
              <a:buFont typeface="Arial"/>
              <a:buNone/>
            </a:pPr>
            <a:r>
              <a:rPr lang="en-US" sz="1200"/>
              <a:t>Using the UNIX socket, the alert can be sent to a management machine elsewhere on the network.</a:t>
            </a:r>
          </a:p>
          <a:p>
            <a:pPr lvl="0" rtl="0">
              <a:spcBef>
                <a:spcPts val="360"/>
              </a:spcBef>
              <a:buClr>
                <a:srgbClr val="000000"/>
              </a:buClr>
              <a:buFont typeface="Arial"/>
              <a:buNone/>
            </a:pPr>
            <a:endParaRPr sz="1200"/>
          </a:p>
          <a:p>
            <a:pPr lvl="0" rtl="0">
              <a:spcBef>
                <a:spcPts val="0"/>
              </a:spcBef>
              <a:buClr>
                <a:srgbClr val="000000"/>
              </a:buClr>
              <a:buFont typeface="Arial"/>
              <a:buNone/>
            </a:pPr>
            <a:endParaRPr sz="1200"/>
          </a:p>
          <a:p>
            <a:pPr lvl="0">
              <a:spcBef>
                <a:spcPts val="360"/>
              </a:spcBef>
              <a:buClr>
                <a:schemeClr val="dk1"/>
              </a:buClr>
              <a:buFont typeface="Arial"/>
              <a:buNone/>
            </a:pPr>
            <a:endParaRPr sz="1200">
              <a:solidFill>
                <a:schemeClr val="dk1"/>
              </a:solidFill>
            </a:endParaRPr>
          </a:p>
        </p:txBody>
      </p:sp>
      <p:sp>
        <p:nvSpPr>
          <p:cNvPr id="528" name="Shape 52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54</a:t>
            </a:fld>
            <a:endParaRPr 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A Snort implementation can be configured as a passive sensor, which monitors</a:t>
            </a:r>
          </a:p>
          <a:p>
            <a:pPr lvl="0" rtl="0">
              <a:spcBef>
                <a:spcPts val="360"/>
              </a:spcBef>
              <a:buClr>
                <a:schemeClr val="dk1"/>
              </a:buClr>
              <a:buSzPct val="25000"/>
              <a:buFont typeface="Arial"/>
              <a:buNone/>
            </a:pPr>
            <a:r>
              <a:rPr lang="en-US" sz="1200">
                <a:solidFill>
                  <a:schemeClr val="dk1"/>
                </a:solidFill>
              </a:rPr>
              <a:t>traffic but is not in the main transmission path of the traffic, or an inline sensor,</a:t>
            </a:r>
          </a:p>
          <a:p>
            <a:pPr lvl="0" rtl="0">
              <a:spcBef>
                <a:spcPts val="360"/>
              </a:spcBef>
              <a:buClr>
                <a:schemeClr val="dk1"/>
              </a:buClr>
              <a:buSzPct val="25000"/>
              <a:buFont typeface="Arial"/>
              <a:buNone/>
            </a:pPr>
            <a:r>
              <a:rPr lang="en-US" sz="1200">
                <a:solidFill>
                  <a:schemeClr val="dk1"/>
                </a:solidFill>
              </a:rPr>
              <a:t>through which all packet traffic must pass. In the latter case, Snort can perform</a:t>
            </a:r>
          </a:p>
          <a:p>
            <a:pPr lvl="0">
              <a:spcBef>
                <a:spcPts val="360"/>
              </a:spcBef>
              <a:buClr>
                <a:schemeClr val="dk1"/>
              </a:buClr>
              <a:buSzPct val="25000"/>
              <a:buFont typeface="Arial"/>
              <a:buNone/>
            </a:pPr>
            <a:r>
              <a:rPr lang="en-US" sz="1200">
                <a:solidFill>
                  <a:schemeClr val="dk1"/>
                </a:solidFill>
              </a:rPr>
              <a:t>intrusion prevention as well as intrusion detection. </a:t>
            </a:r>
          </a:p>
        </p:txBody>
      </p:sp>
      <p:sp>
        <p:nvSpPr>
          <p:cNvPr id="536" name="Shape 53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55</a:t>
            </a:fld>
            <a:endParaRPr 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Shape 54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2" name="Shape 54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Snort uses a simple, flexible rule definition language that generates the rules used</a:t>
            </a:r>
          </a:p>
          <a:p>
            <a:pPr lvl="0" rtl="0">
              <a:spcBef>
                <a:spcPts val="360"/>
              </a:spcBef>
              <a:buClr>
                <a:schemeClr val="dk1"/>
              </a:buClr>
              <a:buSzPct val="25000"/>
              <a:buFont typeface="Arial"/>
              <a:buNone/>
            </a:pPr>
            <a:r>
              <a:rPr lang="en-US" sz="1200">
                <a:solidFill>
                  <a:schemeClr val="dk1"/>
                </a:solidFill>
              </a:rPr>
              <a:t>by the detection engine. Although the rules are simple and straightforward to write,</a:t>
            </a:r>
          </a:p>
          <a:p>
            <a:pPr lvl="0" rtl="0">
              <a:spcBef>
                <a:spcPts val="360"/>
              </a:spcBef>
              <a:buClr>
                <a:schemeClr val="dk1"/>
              </a:buClr>
              <a:buSzPct val="25000"/>
              <a:buFont typeface="Arial"/>
              <a:buNone/>
            </a:pPr>
            <a:r>
              <a:rPr lang="en-US" sz="1200">
                <a:solidFill>
                  <a:schemeClr val="dk1"/>
                </a:solidFill>
              </a:rPr>
              <a:t>they are powerful enough to detect a wide variety of hostile or suspicious traffic.</a:t>
            </a:r>
          </a:p>
          <a:p>
            <a:pPr lvl="0" rtl="0">
              <a:spcBef>
                <a:spcPts val="360"/>
              </a:spcBef>
              <a:buClr>
                <a:schemeClr val="dk1"/>
              </a:buClr>
              <a:buSzPct val="25000"/>
              <a:buFont typeface="Arial"/>
              <a:buNone/>
            </a:pPr>
            <a:r>
              <a:rPr lang="en-US" sz="1200">
                <a:solidFill>
                  <a:schemeClr val="dk1"/>
                </a:solidFill>
              </a:rPr>
              <a:t>Each rule consists of a fixed header and zero or more options.</a:t>
            </a:r>
          </a:p>
          <a:p>
            <a:pPr>
              <a:spcBef>
                <a:spcPts val="0"/>
              </a:spcBef>
              <a:buNone/>
            </a:pPr>
            <a:endParaRPr/>
          </a:p>
        </p:txBody>
      </p:sp>
      <p:sp>
        <p:nvSpPr>
          <p:cNvPr id="543" name="Shape 54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56</a:t>
            </a:fld>
            <a:endParaRPr 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Shape 550"/>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1" name="Shape 55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There are four major categories of rule options: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meta-data: Provide information about the rule but do not have any effect during detection</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payload: Look for data inside the packet payload and can be interrelated</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non-payload: Look for non-payload data</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post-detection: Rule-specific triggers that happen after a rule has matched a packet</a:t>
            </a:r>
          </a:p>
          <a:p>
            <a:pPr>
              <a:spcBef>
                <a:spcPts val="0"/>
              </a:spcBef>
              <a:buNone/>
            </a:pPr>
            <a:endParaRPr/>
          </a:p>
        </p:txBody>
      </p:sp>
      <p:sp>
        <p:nvSpPr>
          <p:cNvPr id="552" name="Shape 55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57</a:t>
            </a:fld>
            <a:endParaRPr 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Shape 557"/>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8" name="Shape 55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 The header has the following elements: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Action:  The rule action tells Snort what to do when it finds a packet that matches the rule criteria. The table lists the available actions. </a:t>
            </a:r>
          </a:p>
          <a:p>
            <a:pPr lvl="0">
              <a:spcBef>
                <a:spcPts val="360"/>
              </a:spcBef>
              <a:buClr>
                <a:schemeClr val="dk1"/>
              </a:buClr>
              <a:buSzPct val="25000"/>
              <a:buFont typeface="Arial"/>
              <a:buNone/>
            </a:pPr>
            <a:r>
              <a:rPr lang="en-US" sz="1200">
                <a:solidFill>
                  <a:schemeClr val="dk1"/>
                </a:solidFill>
              </a:rPr>
              <a:t>The last three actions in the list (drop, reject, sdrop) are only available in inline mode.</a:t>
            </a:r>
          </a:p>
        </p:txBody>
      </p:sp>
      <p:sp>
        <p:nvSpPr>
          <p:cNvPr id="559" name="Shape 55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58</a:t>
            </a:fld>
            <a:endParaRPr 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Shape 564"/>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5" name="Shape 56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Following the rule header may be one or more rule options. </a:t>
            </a:r>
          </a:p>
          <a:p>
            <a:pPr lvl="0" rtl="0">
              <a:spcBef>
                <a:spcPts val="360"/>
              </a:spcBef>
              <a:buClr>
                <a:schemeClr val="dk1"/>
              </a:buClr>
              <a:buSzPct val="25000"/>
              <a:buFont typeface="Arial"/>
              <a:buNone/>
            </a:pPr>
            <a:r>
              <a:rPr lang="en-US" sz="1200">
                <a:solidFill>
                  <a:schemeClr val="dk1"/>
                </a:solidFill>
              </a:rPr>
              <a:t>Each option consists of:</a:t>
            </a:r>
          </a:p>
          <a:p>
            <a:pPr lvl="0" rtl="0">
              <a:spcBef>
                <a:spcPts val="360"/>
              </a:spcBef>
              <a:buClr>
                <a:schemeClr val="dk1"/>
              </a:buClr>
              <a:buSzPct val="25000"/>
              <a:buFont typeface="Arial"/>
              <a:buNone/>
            </a:pPr>
            <a:r>
              <a:rPr lang="en-US" sz="1200">
                <a:solidFill>
                  <a:schemeClr val="dk1"/>
                </a:solidFill>
              </a:rPr>
              <a:t> an option keyword, which defines the option; followed by arguments, which specify the details of the option.</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In the written form, the set of rule options is separated from the header by being enclosed in parentheses. Snort rule options are separated from each other using the semicolon (;) character.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Rule option keywords are separated from their arguments with a colon (:) character.</a:t>
            </a:r>
          </a:p>
          <a:p>
            <a:pPr>
              <a:spcBef>
                <a:spcPts val="0"/>
              </a:spcBef>
              <a:buNone/>
            </a:pPr>
            <a:endParaRPr/>
          </a:p>
        </p:txBody>
      </p:sp>
      <p:sp>
        <p:nvSpPr>
          <p:cNvPr id="566" name="Shape 56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59</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1" name="Shape 8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Because IDSs are not always effective, they need to be part of a defense-in-depth strategy that may also</a:t>
            </a:r>
          </a:p>
          <a:p>
            <a:pPr lvl="0" rtl="0">
              <a:spcBef>
                <a:spcPts val="360"/>
              </a:spcBef>
              <a:buClr>
                <a:schemeClr val="dk1"/>
              </a:buClr>
              <a:buSzPct val="25000"/>
              <a:buFont typeface="Arial"/>
              <a:buNone/>
            </a:pPr>
            <a:r>
              <a:rPr lang="en-US" sz="1200">
                <a:solidFill>
                  <a:schemeClr val="dk1"/>
                </a:solidFill>
              </a:rPr>
              <a:t>include encryption of sensitive information, detailed audit trails, strong authentication</a:t>
            </a:r>
          </a:p>
          <a:p>
            <a:pPr lvl="0" rtl="0">
              <a:spcBef>
                <a:spcPts val="360"/>
              </a:spcBef>
              <a:buClr>
                <a:schemeClr val="dk1"/>
              </a:buClr>
              <a:buSzPct val="25000"/>
              <a:buFont typeface="Arial"/>
              <a:buNone/>
            </a:pPr>
            <a:r>
              <a:rPr lang="en-US" sz="1200">
                <a:solidFill>
                  <a:schemeClr val="dk1"/>
                </a:solidFill>
              </a:rPr>
              <a:t>and authorization controls, and active management of operating system and</a:t>
            </a:r>
          </a:p>
          <a:p>
            <a:pPr lvl="0">
              <a:spcBef>
                <a:spcPts val="360"/>
              </a:spcBef>
              <a:buClr>
                <a:schemeClr val="dk1"/>
              </a:buClr>
              <a:buSzPct val="25000"/>
              <a:buFont typeface="Arial"/>
              <a:buNone/>
            </a:pPr>
            <a:r>
              <a:rPr lang="en-US" sz="1200">
                <a:solidFill>
                  <a:schemeClr val="dk1"/>
                </a:solidFill>
              </a:rPr>
              <a:t>application security.</a:t>
            </a:r>
          </a:p>
        </p:txBody>
      </p:sp>
      <p:sp>
        <p:nvSpPr>
          <p:cNvPr id="82" name="Shape 8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a:t>
            </a:fld>
            <a:endParaRPr 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Shape 57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73" name="Shape 57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Here is an example of Snort rule.</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The root user account should be used only for specific privileged systems and network admin operations, such as backing up file systems and setting up sub networks. It is uncommon  to send email using the root account, and such an event should trigger an alert.</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Here is an example Snort rule. It looks at traffic to the SMTP port on any host in the /24 network, and checks if content of the email payload contains “mail from: root”, which indicates a root user on any machine sending email.</a:t>
            </a:r>
          </a:p>
          <a:p>
            <a:pPr rtl="0">
              <a:spcBef>
                <a:spcPts val="0"/>
              </a:spcBef>
              <a:buNone/>
            </a:pPr>
            <a:endParaRPr/>
          </a:p>
          <a:p>
            <a:pPr>
              <a:spcBef>
                <a:spcPts val="0"/>
              </a:spcBef>
              <a:buNone/>
            </a:pPr>
            <a:r>
              <a:rPr lang="en-US"/>
              <a:t>The content keyword is one of the more important features of Snort. It allows the user to set rules that search for specific content in the packet payload and trigger response based on that data. </a:t>
            </a:r>
          </a:p>
        </p:txBody>
      </p:sp>
      <p:sp>
        <p:nvSpPr>
          <p:cNvPr id="574" name="Shape 57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60</a:t>
            </a:fld>
            <a:endParaRPr 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Shape 585"/>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86" name="Shape 58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br>
              <a:rPr lang="en-US"/>
            </a:br>
            <a:r>
              <a:rPr lang="en-US"/>
              <a:t/>
            </a:r>
            <a:br>
              <a:rPr lang="en-US"/>
            </a:br>
            <a:r>
              <a:rPr lang="en-US" sz="1200">
                <a:solidFill>
                  <a:schemeClr val="dk1"/>
                </a:solidFill>
              </a:rPr>
              <a:t>SNORT has the an advantage of detecting zero day attacks by using rules to detect vulnerabilities.  Who can write SNORT rules?</a:t>
            </a:r>
          </a:p>
          <a:p>
            <a:pPr rtl="0">
              <a:spcBef>
                <a:spcPts val="0"/>
              </a:spcBef>
              <a:buNone/>
            </a:pPr>
            <a:endParaRPr sz="1200">
              <a:solidFill>
                <a:schemeClr val="dk1"/>
              </a:solidFill>
            </a:endParaRPr>
          </a:p>
          <a:p>
            <a:pPr>
              <a:spcBef>
                <a:spcPts val="0"/>
              </a:spcBef>
              <a:buNone/>
            </a:pPr>
            <a:r>
              <a:rPr lang="en-US" sz="1200">
                <a:solidFill>
                  <a:schemeClr val="dk1"/>
                </a:solidFill>
              </a:rPr>
              <a:t>SOLUTION:</a:t>
            </a:r>
            <a:br>
              <a:rPr lang="en-US" sz="1200">
                <a:solidFill>
                  <a:schemeClr val="dk1"/>
                </a:solidFill>
              </a:rPr>
            </a:br>
            <a:r>
              <a:rPr lang="en-US" sz="1200">
                <a:solidFill>
                  <a:schemeClr val="dk1"/>
                </a:solidFill>
              </a:rPr>
              <a:t/>
            </a:r>
            <a:br>
              <a:rPr lang="en-US" sz="1200">
                <a:solidFill>
                  <a:schemeClr val="dk1"/>
                </a:solidFill>
              </a:rPr>
            </a:br>
            <a:r>
              <a:rPr lang="en-US" sz="1200">
                <a:solidFill>
                  <a:schemeClr val="dk1"/>
                </a:solidFill>
              </a:rPr>
              <a:t>As open source software, everyone can write rules for SNORT.  The rules can be submitted for approval by Talos and shared with the SNORT community. </a:t>
            </a:r>
          </a:p>
        </p:txBody>
      </p:sp>
      <p:sp>
        <p:nvSpPr>
          <p:cNvPr id="587" name="Shape 58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61</a:t>
            </a:fld>
            <a:endParaRPr 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Shape 59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95" name="Shape 59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 A further component of intrusion detection technology is the honeypot. Honeypots are decoy systems that are designed to lure a potential attacker away from critical systems.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Honeypots are designed to:</a:t>
            </a:r>
          </a:p>
          <a:p>
            <a:pPr lvl="0" rtl="0">
              <a:spcBef>
                <a:spcPts val="360"/>
              </a:spcBef>
              <a:buClr>
                <a:schemeClr val="dk1"/>
              </a:buClr>
              <a:buSzPct val="25000"/>
              <a:buFont typeface="Arial"/>
              <a:buNone/>
            </a:pPr>
            <a:r>
              <a:rPr lang="en-US" sz="1200">
                <a:solidFill>
                  <a:schemeClr val="dk1"/>
                </a:solidFill>
              </a:rPr>
              <a:t>•  Divert an attacker from accessing critical systems.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Collect information about the attacker’s activity.</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Encourage the attacker to stay on the system long enough for administrators</a:t>
            </a:r>
          </a:p>
          <a:p>
            <a:pPr lvl="0" rtl="0">
              <a:spcBef>
                <a:spcPts val="360"/>
              </a:spcBef>
              <a:buClr>
                <a:schemeClr val="dk1"/>
              </a:buClr>
              <a:buSzPct val="25000"/>
              <a:buFont typeface="Arial"/>
              <a:buNone/>
            </a:pPr>
            <a:r>
              <a:rPr lang="en-US" sz="1200">
                <a:solidFill>
                  <a:schemeClr val="dk1"/>
                </a:solidFill>
              </a:rPr>
              <a:t>to respond.</a:t>
            </a:r>
          </a:p>
          <a:p>
            <a:pPr lvl="0" rtl="0">
              <a:spcBef>
                <a:spcPts val="360"/>
              </a:spcBef>
              <a:buClr>
                <a:schemeClr val="dk1"/>
              </a:buClr>
              <a:buFont typeface="Arial"/>
              <a:buNone/>
            </a:pPr>
            <a:endParaRPr sz="1200">
              <a:solidFill>
                <a:schemeClr val="dk1"/>
              </a:solidFill>
            </a:endParaRPr>
          </a:p>
          <a:p>
            <a:pPr>
              <a:spcBef>
                <a:spcPts val="0"/>
              </a:spcBef>
              <a:buNone/>
            </a:pPr>
            <a:endParaRPr/>
          </a:p>
        </p:txBody>
      </p:sp>
      <p:sp>
        <p:nvSpPr>
          <p:cNvPr id="596" name="Shape 59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62</a:t>
            </a:fld>
            <a:endParaRPr 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Shape 60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04" name="Shape 60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These systems are filled with fabricated information designed to appear valuable but that a legitimate user of the system would not access. Thus, any access to the honeypot is suspect. The system is instrumented with sensitive monitors and event loggers that detect these accesses and collect information about the attacker’s activities. Because any attack against the honeypot is made to seem successful, administrators have time to mobilize and log and track the attacker without ever exposing productive systems.</a:t>
            </a:r>
          </a:p>
        </p:txBody>
      </p:sp>
      <p:sp>
        <p:nvSpPr>
          <p:cNvPr id="605" name="Shape 60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63</a:t>
            </a:fld>
            <a:endParaRPr 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Shape 61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12" name="Shape 61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The honeypot is a resource that has no production value.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There is no legitimate reason for anyone outside the network to interact with a honeypot. </a:t>
            </a:r>
          </a:p>
          <a:p>
            <a:pPr lvl="0" rtl="0">
              <a:spcBef>
                <a:spcPts val="360"/>
              </a:spcBef>
              <a:buClr>
                <a:schemeClr val="dk1"/>
              </a:buClr>
              <a:buFont typeface="Arial"/>
              <a:buNone/>
            </a:pPr>
            <a:endParaRPr sz="1200">
              <a:solidFill>
                <a:schemeClr val="dk1"/>
              </a:solidFill>
            </a:endParaRPr>
          </a:p>
          <a:p>
            <a:pPr lvl="0">
              <a:spcBef>
                <a:spcPts val="360"/>
              </a:spcBef>
              <a:buClr>
                <a:schemeClr val="dk1"/>
              </a:buClr>
              <a:buSzPct val="25000"/>
              <a:buFont typeface="Arial"/>
              <a:buNone/>
            </a:pPr>
            <a:r>
              <a:rPr lang="en-US" sz="1200">
                <a:solidFill>
                  <a:schemeClr val="dk1"/>
                </a:solidFill>
              </a:rPr>
              <a:t>Thus, any attempt to communicate with the system is most likely a probe, scan, or attack. Conversely, if a honeypot initiates outbound communication, the system has probably been compromised.</a:t>
            </a:r>
          </a:p>
        </p:txBody>
      </p:sp>
      <p:sp>
        <p:nvSpPr>
          <p:cNvPr id="613" name="Shape 61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64</a:t>
            </a:fld>
            <a:endParaRPr 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Shape 62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1" name="Shape 62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Honeypots are typically classified as being either low or high interaction.</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Low interaction honeypot:  Consists of a software package that emulates particular</a:t>
            </a:r>
          </a:p>
          <a:p>
            <a:pPr lvl="0" rtl="0">
              <a:spcBef>
                <a:spcPts val="360"/>
              </a:spcBef>
              <a:buClr>
                <a:schemeClr val="dk1"/>
              </a:buClr>
              <a:buSzPct val="25000"/>
              <a:buFont typeface="Arial"/>
              <a:buNone/>
            </a:pPr>
            <a:r>
              <a:rPr lang="en-US" sz="1200">
                <a:solidFill>
                  <a:schemeClr val="dk1"/>
                </a:solidFill>
              </a:rPr>
              <a:t>IT services or systems well enough to provide a realistic initial interaction,</a:t>
            </a:r>
          </a:p>
          <a:p>
            <a:pPr lvl="0" rtl="0">
              <a:spcBef>
                <a:spcPts val="360"/>
              </a:spcBef>
              <a:buClr>
                <a:schemeClr val="dk1"/>
              </a:buClr>
              <a:buSzPct val="25000"/>
              <a:buFont typeface="Arial"/>
              <a:buNone/>
            </a:pPr>
            <a:r>
              <a:rPr lang="en-US" sz="1200">
                <a:solidFill>
                  <a:schemeClr val="dk1"/>
                </a:solidFill>
              </a:rPr>
              <a:t>but does not execute a full version of those services or systems.</a:t>
            </a:r>
          </a:p>
          <a:p>
            <a:pPr lvl="0" rtl="0">
              <a:spcBef>
                <a:spcPts val="360"/>
              </a:spcBef>
              <a:buClr>
                <a:schemeClr val="dk1"/>
              </a:buClr>
              <a:buFont typeface="Arial"/>
              <a:buNone/>
            </a:pPr>
            <a:endParaRPr sz="1200">
              <a:solidFill>
                <a:schemeClr val="dk1"/>
              </a:solidFill>
            </a:endParaRPr>
          </a:p>
          <a:p>
            <a:pPr lvl="0">
              <a:spcBef>
                <a:spcPts val="360"/>
              </a:spcBef>
              <a:buClr>
                <a:schemeClr val="dk1"/>
              </a:buClr>
              <a:buSzPct val="25000"/>
              <a:buFont typeface="Arial"/>
              <a:buNone/>
            </a:pPr>
            <a:r>
              <a:rPr lang="en-US" sz="1200">
                <a:solidFill>
                  <a:schemeClr val="dk1"/>
                </a:solidFill>
              </a:rPr>
              <a:t>A low interaction honeypot provides a less realistic target but  are  often sufficient for use as a component of a distributed IDS to warn of imminent attack.</a:t>
            </a:r>
          </a:p>
        </p:txBody>
      </p:sp>
      <p:sp>
        <p:nvSpPr>
          <p:cNvPr id="622" name="Shape 62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65</a:t>
            </a:fld>
            <a:endParaRPr 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Shape 631"/>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32" name="Shape 63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 High interaction honeypot:  Is a real system, with a full operating system, services and applications, which are instrumented and deployed where they can be accessed by attackers.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A high interaction honeypot is a more realistic target that may occupy an attacker for an extended period. However, it requires significantly more resources, and if compromised could be used to initiate attacks on other systems. This may result in unwanted legal or reputational issues for the organization running it.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“The Honeynet Project” provides a range of resources and packages</a:t>
            </a:r>
          </a:p>
          <a:p>
            <a:pPr lvl="0" rtl="0">
              <a:spcBef>
                <a:spcPts val="360"/>
              </a:spcBef>
              <a:buClr>
                <a:schemeClr val="dk1"/>
              </a:buClr>
              <a:buSzPct val="25000"/>
              <a:buFont typeface="Arial"/>
              <a:buNone/>
            </a:pPr>
            <a:r>
              <a:rPr lang="en-US" sz="1200">
                <a:solidFill>
                  <a:schemeClr val="dk1"/>
                </a:solidFill>
              </a:rPr>
              <a:t>for such systems.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Initial efforts involved a single honeypot computer with IP addresses designed</a:t>
            </a:r>
          </a:p>
          <a:p>
            <a:pPr lvl="0" rtl="0">
              <a:spcBef>
                <a:spcPts val="360"/>
              </a:spcBef>
              <a:buClr>
                <a:schemeClr val="dk1"/>
              </a:buClr>
              <a:buSzPct val="25000"/>
              <a:buFont typeface="Arial"/>
              <a:buNone/>
            </a:pPr>
            <a:r>
              <a:rPr lang="en-US" sz="1200">
                <a:solidFill>
                  <a:schemeClr val="dk1"/>
                </a:solidFill>
              </a:rPr>
              <a:t>to attract hackers. More recent research has focused on building entire honeypot</a:t>
            </a:r>
          </a:p>
          <a:p>
            <a:pPr lvl="0" rtl="0">
              <a:spcBef>
                <a:spcPts val="360"/>
              </a:spcBef>
              <a:buClr>
                <a:schemeClr val="dk1"/>
              </a:buClr>
              <a:buSzPct val="25000"/>
              <a:buFont typeface="Arial"/>
              <a:buNone/>
            </a:pPr>
            <a:r>
              <a:rPr lang="en-US" sz="1200">
                <a:solidFill>
                  <a:schemeClr val="dk1"/>
                </a:solidFill>
              </a:rPr>
              <a:t>networks that emulate an enterprise, possibly with actual or simulated traffic and</a:t>
            </a:r>
          </a:p>
          <a:p>
            <a:pPr lvl="0" rtl="0">
              <a:spcBef>
                <a:spcPts val="360"/>
              </a:spcBef>
              <a:buClr>
                <a:schemeClr val="dk1"/>
              </a:buClr>
              <a:buSzPct val="25000"/>
              <a:buFont typeface="Arial"/>
              <a:buNone/>
            </a:pPr>
            <a:r>
              <a:rPr lang="en-US" sz="1200">
                <a:solidFill>
                  <a:schemeClr val="dk1"/>
                </a:solidFill>
              </a:rPr>
              <a:t>data. Once hackers are within the network, administrators can observe their behavior</a:t>
            </a:r>
          </a:p>
          <a:p>
            <a:pPr lvl="0" rtl="0">
              <a:spcBef>
                <a:spcPts val="360"/>
              </a:spcBef>
              <a:buClr>
                <a:schemeClr val="dk1"/>
              </a:buClr>
              <a:buSzPct val="25000"/>
              <a:buFont typeface="Arial"/>
              <a:buNone/>
            </a:pPr>
            <a:r>
              <a:rPr lang="en-US" sz="1200">
                <a:solidFill>
                  <a:schemeClr val="dk1"/>
                </a:solidFill>
              </a:rPr>
              <a:t>in detail and figure out defenses.</a:t>
            </a:r>
          </a:p>
          <a:p>
            <a:pPr>
              <a:spcBef>
                <a:spcPts val="0"/>
              </a:spcBef>
              <a:buNone/>
            </a:pPr>
            <a:endParaRPr/>
          </a:p>
        </p:txBody>
      </p:sp>
      <p:sp>
        <p:nvSpPr>
          <p:cNvPr id="633" name="Shape 63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66</a:t>
            </a:fld>
            <a:endParaRPr 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Shape 638"/>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39" name="Shape 63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sz="1200">
                <a:solidFill>
                  <a:schemeClr val="dk1"/>
                </a:solidFill>
              </a:rPr>
              <a:t>Honeypots can be deployed in a variety of locations.   The location depends on a number of factors, such as the type of information the organization is interested in gathering and the level of risk that organizations can tolerate to obtain the maximum amount of data.</a:t>
            </a:r>
          </a:p>
          <a:p>
            <a:pPr rtl="0">
              <a:spcBef>
                <a:spcPts val="0"/>
              </a:spcBef>
              <a:buNone/>
            </a:pPr>
            <a:endParaRPr sz="1200">
              <a:solidFill>
                <a:schemeClr val="dk1"/>
              </a:solidFill>
            </a:endParaRPr>
          </a:p>
          <a:p>
            <a:pPr lvl="0" rtl="0">
              <a:spcBef>
                <a:spcPts val="360"/>
              </a:spcBef>
              <a:buClr>
                <a:srgbClr val="000000"/>
              </a:buClr>
              <a:buSzPct val="25000"/>
              <a:buFont typeface="Arial"/>
              <a:buNone/>
            </a:pPr>
            <a:r>
              <a:rPr lang="en-US" sz="1200"/>
              <a:t>A honeypot outside the external firewall ( location 1 ) is useful for tracking attempts to connect to unused IP addresses within the scope of the network.</a:t>
            </a:r>
          </a:p>
          <a:p>
            <a:pPr lvl="0" rtl="0">
              <a:spcBef>
                <a:spcPts val="360"/>
              </a:spcBef>
              <a:buClr>
                <a:srgbClr val="000000"/>
              </a:buClr>
              <a:buFont typeface="Arial"/>
              <a:buNone/>
            </a:pPr>
            <a:endParaRPr sz="1200"/>
          </a:p>
          <a:p>
            <a:pPr rtl="0">
              <a:spcBef>
                <a:spcPts val="0"/>
              </a:spcBef>
              <a:buNone/>
            </a:pPr>
            <a:endParaRPr sz="1200"/>
          </a:p>
          <a:p>
            <a:pPr lvl="0" rtl="0">
              <a:spcBef>
                <a:spcPts val="360"/>
              </a:spcBef>
              <a:buClr>
                <a:srgbClr val="000000"/>
              </a:buClr>
              <a:buSzPct val="25000"/>
              <a:buFont typeface="Arial"/>
              <a:buNone/>
            </a:pPr>
            <a:r>
              <a:rPr lang="en-US" sz="1200"/>
              <a:t> A honeypot at this location does not increase the risk for the internal network. The danger of having a compromised system behind the firewall is avoided. </a:t>
            </a:r>
          </a:p>
          <a:p>
            <a:pPr lvl="0" rtl="0">
              <a:spcBef>
                <a:spcPts val="360"/>
              </a:spcBef>
              <a:buClr>
                <a:srgbClr val="000000"/>
              </a:buClr>
              <a:buSzPct val="25000"/>
              <a:buFont typeface="Arial"/>
              <a:buNone/>
            </a:pPr>
            <a:r>
              <a:rPr lang="en-US" sz="1200"/>
              <a:t>Further, because the honeypot attracts many potential attacks, it reduces the alerts issued by the firewall and by internal IDS sensors, easing the management burden. The disadvantage of an external honeypot is that it has little or no ability to trap internal attackers, especially if the external firewall filters traffic in both directions.</a:t>
            </a:r>
          </a:p>
          <a:p>
            <a:pPr rtl="0">
              <a:spcBef>
                <a:spcPts val="360"/>
              </a:spcBef>
              <a:buNone/>
            </a:pPr>
            <a:endParaRPr sz="1200"/>
          </a:p>
          <a:p>
            <a:pPr lvl="0" rtl="0">
              <a:spcBef>
                <a:spcPts val="360"/>
              </a:spcBef>
              <a:buClr>
                <a:srgbClr val="000000"/>
              </a:buClr>
              <a:buSzPct val="25000"/>
              <a:buFont typeface="Arial"/>
              <a:buNone/>
            </a:pPr>
            <a:r>
              <a:rPr lang="en-US" sz="1200"/>
              <a:t>The network of externally available services, such as Web and mail, often</a:t>
            </a:r>
          </a:p>
          <a:p>
            <a:pPr lvl="0" rtl="0">
              <a:spcBef>
                <a:spcPts val="360"/>
              </a:spcBef>
              <a:buClr>
                <a:srgbClr val="000000"/>
              </a:buClr>
              <a:buSzPct val="25000"/>
              <a:buFont typeface="Arial"/>
              <a:buNone/>
            </a:pPr>
            <a:r>
              <a:rPr lang="en-US" sz="1200"/>
              <a:t>called the DMZ (demilitarized zone), is another candidate for locating a honeypot</a:t>
            </a:r>
          </a:p>
          <a:p>
            <a:pPr lvl="0" rtl="0">
              <a:spcBef>
                <a:spcPts val="360"/>
              </a:spcBef>
              <a:buClr>
                <a:srgbClr val="000000"/>
              </a:buClr>
              <a:buSzPct val="25000"/>
              <a:buFont typeface="Arial"/>
              <a:buNone/>
            </a:pPr>
            <a:r>
              <a:rPr lang="en-US" sz="1200"/>
              <a:t>( location 2 ). The security administrator must assure that the other systems in the</a:t>
            </a:r>
          </a:p>
          <a:p>
            <a:pPr lvl="0" rtl="0">
              <a:spcBef>
                <a:spcPts val="360"/>
              </a:spcBef>
              <a:buClr>
                <a:srgbClr val="000000"/>
              </a:buClr>
              <a:buSzPct val="25000"/>
              <a:buFont typeface="Arial"/>
              <a:buNone/>
            </a:pPr>
            <a:r>
              <a:rPr lang="en-US" sz="1200"/>
              <a:t>DMZ are secure against any activity generated by the honeypot. </a:t>
            </a:r>
          </a:p>
          <a:p>
            <a:pPr lvl="0" rtl="0">
              <a:spcBef>
                <a:spcPts val="360"/>
              </a:spcBef>
              <a:buClr>
                <a:srgbClr val="000000"/>
              </a:buClr>
              <a:buSzPct val="25000"/>
              <a:buFont typeface="Arial"/>
              <a:buNone/>
            </a:pPr>
            <a:r>
              <a:rPr lang="en-US" sz="1200"/>
              <a:t>A disadvantage of this location is that a typical DMZ is not fully accessible, and the firewall typically blocks traffic to the DMZ.  When the attacker  attempts to access unneeded services. Thus, the firewall either has to open up the traffic beyond what is permissible, which is risky, or limit the effectiveness of the honeypot.</a:t>
            </a:r>
          </a:p>
          <a:p>
            <a:pPr lvl="0" rtl="0">
              <a:spcBef>
                <a:spcPts val="360"/>
              </a:spcBef>
              <a:buClr>
                <a:srgbClr val="000000"/>
              </a:buClr>
              <a:buSzPct val="25000"/>
              <a:buFont typeface="Arial"/>
              <a:buNone/>
            </a:pPr>
            <a:r>
              <a:rPr lang="en-US" sz="1200"/>
              <a:t>A fully internal honeypot ( location 3 ) has several advantages. Its most important advantage is that it can catch internal attacks. A honeypot at this location can also detect a misconfigured firewall that forwards impermissible traffic from the Internet to the internal network. </a:t>
            </a:r>
          </a:p>
          <a:p>
            <a:pPr lvl="0" rtl="0">
              <a:spcBef>
                <a:spcPts val="360"/>
              </a:spcBef>
              <a:buClr>
                <a:srgbClr val="000000"/>
              </a:buClr>
              <a:buFont typeface="Arial"/>
              <a:buNone/>
            </a:pPr>
            <a:endParaRPr sz="1200"/>
          </a:p>
          <a:p>
            <a:pPr lvl="0" rtl="0">
              <a:spcBef>
                <a:spcPts val="360"/>
              </a:spcBef>
              <a:buClr>
                <a:srgbClr val="000000"/>
              </a:buClr>
              <a:buSzPct val="25000"/>
              <a:buFont typeface="Arial"/>
              <a:buNone/>
            </a:pPr>
            <a:r>
              <a:rPr lang="en-US" sz="1200"/>
              <a:t>There are several disadvantages. The most serious of these is if the honeypot is compromised so that it can attack other internal systems. Any further traffic from the Internet to the attacker is not blocked by the</a:t>
            </a:r>
          </a:p>
          <a:p>
            <a:pPr lvl="0" rtl="0">
              <a:spcBef>
                <a:spcPts val="360"/>
              </a:spcBef>
              <a:buClr>
                <a:srgbClr val="000000"/>
              </a:buClr>
              <a:buSzPct val="25000"/>
              <a:buFont typeface="Arial"/>
              <a:buNone/>
            </a:pPr>
            <a:r>
              <a:rPr lang="en-US" sz="1200"/>
              <a:t>firewall because it is regarded as traffic to the honeypot only. </a:t>
            </a:r>
          </a:p>
          <a:p>
            <a:pPr lvl="0" rtl="0">
              <a:spcBef>
                <a:spcPts val="360"/>
              </a:spcBef>
              <a:buClr>
                <a:srgbClr val="000000"/>
              </a:buClr>
              <a:buFont typeface="Arial"/>
              <a:buNone/>
            </a:pPr>
            <a:endParaRPr sz="1200"/>
          </a:p>
          <a:p>
            <a:pPr lvl="0" rtl="0">
              <a:spcBef>
                <a:spcPts val="360"/>
              </a:spcBef>
              <a:buClr>
                <a:srgbClr val="000000"/>
              </a:buClr>
              <a:buSzPct val="25000"/>
              <a:buFont typeface="Arial"/>
              <a:buNone/>
            </a:pPr>
            <a:r>
              <a:rPr lang="en-US" sz="1200"/>
              <a:t>Another difficulty for this honeypot location is that, as with location 2, the firewall must adjust its filtering to allow traffic to the honeypot, thus complicating firewall configuration and potentially compromising the internal network.</a:t>
            </a:r>
          </a:p>
          <a:p>
            <a:pPr rtl="0">
              <a:spcBef>
                <a:spcPts val="0"/>
              </a:spcBef>
              <a:buNone/>
            </a:pPr>
            <a:endParaRPr sz="1200"/>
          </a:p>
          <a:p>
            <a:pPr>
              <a:spcBef>
                <a:spcPts val="0"/>
              </a:spcBef>
              <a:buNone/>
            </a:pPr>
            <a:endParaRPr sz="1200">
              <a:solidFill>
                <a:schemeClr val="dk1"/>
              </a:solidFill>
            </a:endParaRPr>
          </a:p>
        </p:txBody>
      </p:sp>
      <p:sp>
        <p:nvSpPr>
          <p:cNvPr id="640" name="Shape 64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67</a:t>
            </a:fld>
            <a:endParaRPr 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Shape 650"/>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1" name="Shape 65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br>
              <a:rPr lang="en-US"/>
            </a:br>
            <a:r>
              <a:rPr lang="en-US"/>
              <a:t>discuss</a:t>
            </a:r>
          </a:p>
          <a:p>
            <a:pPr rtl="0">
              <a:spcBef>
                <a:spcPts val="0"/>
              </a:spcBef>
              <a:buNone/>
            </a:pPr>
            <a:endParaRPr/>
          </a:p>
          <a:p>
            <a:pPr>
              <a:spcBef>
                <a:spcPts val="0"/>
              </a:spcBef>
              <a:buNone/>
            </a:pPr>
            <a:r>
              <a:rPr lang="en-US"/>
              <a:t>SOLUTION:</a:t>
            </a:r>
            <a:br>
              <a:rPr lang="en-US"/>
            </a:br>
            <a:r>
              <a:rPr lang="en-US"/>
              <a:t>discuss</a:t>
            </a:r>
          </a:p>
        </p:txBody>
      </p:sp>
      <p:sp>
        <p:nvSpPr>
          <p:cNvPr id="652" name="Shape 65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68</a:t>
            </a:fld>
            <a:endParaRPr 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Shape 65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9" name="Shape 65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Arial"/>
              <a:buNone/>
            </a:pPr>
            <a:r>
              <a:rPr lang="en-US" sz="1200"/>
              <a:t>How do we evaluate an IDS?</a:t>
            </a:r>
          </a:p>
          <a:p>
            <a:pPr lvl="0" rtl="0">
              <a:spcBef>
                <a:spcPts val="360"/>
              </a:spcBef>
              <a:buClr>
                <a:srgbClr val="000000"/>
              </a:buClr>
              <a:buFont typeface="Arial"/>
              <a:buNone/>
            </a:pPr>
            <a:endParaRPr sz="1200"/>
          </a:p>
          <a:p>
            <a:pPr lvl="0" rtl="0">
              <a:spcBef>
                <a:spcPts val="360"/>
              </a:spcBef>
              <a:buClr>
                <a:srgbClr val="000000"/>
              </a:buClr>
              <a:buSzPct val="25000"/>
              <a:buFont typeface="Arial"/>
              <a:buNone/>
            </a:pPr>
            <a:r>
              <a:rPr lang="en-US" sz="1200"/>
              <a:t>We typically use accuracy metrics to measure the detection algorithm. </a:t>
            </a:r>
          </a:p>
          <a:p>
            <a:pPr lvl="0" rtl="0">
              <a:spcBef>
                <a:spcPts val="360"/>
              </a:spcBef>
              <a:buClr>
                <a:srgbClr val="000000"/>
              </a:buClr>
              <a:buFont typeface="Arial"/>
              <a:buNone/>
            </a:pPr>
            <a:endParaRPr sz="1200"/>
          </a:p>
          <a:p>
            <a:pPr lvl="0" rtl="0">
              <a:spcBef>
                <a:spcPts val="360"/>
              </a:spcBef>
              <a:buClr>
                <a:srgbClr val="000000"/>
              </a:buClr>
              <a:buSzPct val="25000"/>
              <a:buFont typeface="Arial"/>
              <a:buNone/>
            </a:pPr>
            <a:r>
              <a:rPr lang="en-US" sz="1200"/>
              <a:t>Detection rate is also called the true positive rate: given that there is an intrusion, how likely will the IDS correctly output an alert. 1- TP = FN, the false negative rate.</a:t>
            </a:r>
          </a:p>
          <a:p>
            <a:pPr>
              <a:spcBef>
                <a:spcPts val="0"/>
              </a:spcBef>
              <a:buNone/>
            </a:pPr>
            <a:endParaRPr/>
          </a:p>
        </p:txBody>
      </p:sp>
      <p:sp>
        <p:nvSpPr>
          <p:cNvPr id="660" name="Shape 66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69</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8" name="Shape 8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The techniques and behavior patterns of intruders are constantly shifting  to exploit newly discovered weaknesses and to evade detection and countermeasures. However, intruders typically use steps from a common attack methodology. Typically the steps are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Target Acquisition and Information Gathering: that is, the attacker identifies and characterizes the target systems using publicly available information, both technical and non-technical, and use network exploration tools to map target resources.</a:t>
            </a:r>
          </a:p>
          <a:p>
            <a:pPr lvl="0" rtl="0">
              <a:spcBef>
                <a:spcPts val="360"/>
              </a:spcBef>
              <a:buClr>
                <a:schemeClr val="dk1"/>
              </a:buClr>
              <a:buFont typeface="Arial"/>
              <a:buNone/>
            </a:pPr>
            <a:endParaRPr sz="1200">
              <a:solidFill>
                <a:schemeClr val="dk1"/>
              </a:solidFill>
            </a:endParaRPr>
          </a:p>
          <a:p>
            <a:pPr marL="457200" lvl="0" indent="-228600" rtl="0">
              <a:spcBef>
                <a:spcPts val="360"/>
              </a:spcBef>
              <a:buClr>
                <a:schemeClr val="dk1"/>
              </a:buClr>
              <a:buSzPct val="100000"/>
            </a:pPr>
            <a:r>
              <a:rPr lang="en-US" sz="1200">
                <a:solidFill>
                  <a:schemeClr val="dk1"/>
                </a:solidFill>
              </a:rPr>
              <a:t>Initial Access: this is typically accomplished by exploiting a remote network vulnerability, e.g., by guessing weak authentication credentials used in a remote service, or via the installation of malware on the system using some form of social engineering or drive-by-download.</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Privilege Escalation: Actions taken on the system, typically via a local access vulnerability, to increase the privileges available to the attacker to enable their more powerful attacks on the target system.</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Information Gathering or System Exploit: Actions by the attacker to access or modify information or resources on the system, or to navigate to another target system.</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Maintaining Access: Actions such as the installation of backdoors or other malicious software, or through the addition of covert authentication credentials or other configuration changes to the system, to enable continued access by the attacker after the initial attack.</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  Covering Tracks: Where the attacker disables or edits audit logs, to remove evidence of attack activity, and uses rootkits and other measures to hide covertly installed files or code.</a:t>
            </a:r>
          </a:p>
          <a:p>
            <a:pPr>
              <a:spcBef>
                <a:spcPts val="0"/>
              </a:spcBef>
              <a:buNone/>
            </a:pPr>
            <a:endParaRPr/>
          </a:p>
        </p:txBody>
      </p:sp>
      <p:sp>
        <p:nvSpPr>
          <p:cNvPr id="89" name="Shape 8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a:t>
            </a:fld>
            <a:endParaRPr 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
        <p:cNvGrpSpPr/>
        <p:nvPr/>
      </p:nvGrpSpPr>
      <p:grpSpPr>
        <a:xfrm>
          <a:off x="0" y="0"/>
          <a:ext cx="0" cy="0"/>
          <a:chOff x="0" y="0"/>
          <a:chExt cx="0" cy="0"/>
        </a:xfrm>
      </p:grpSpPr>
      <p:sp>
        <p:nvSpPr>
          <p:cNvPr id="666" name="Shape 66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67" name="Shape 66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False alarm or false positive rate: given that there is no intrusion, how like the IDS will falsely output an alert. 1-FP = TN.</a:t>
            </a:r>
          </a:p>
        </p:txBody>
      </p:sp>
      <p:sp>
        <p:nvSpPr>
          <p:cNvPr id="668" name="Shape 66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70</a:t>
            </a:fld>
            <a:endParaRPr 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Shape 67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75" name="Shape 67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Bayesian detection rate: given that the IDS produces an alert, how likely that an intrusion actually occurs? We want this to be high.</a:t>
            </a:r>
          </a:p>
        </p:txBody>
      </p:sp>
      <p:sp>
        <p:nvSpPr>
          <p:cNvPr id="676" name="Shape 67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71</a:t>
            </a:fld>
            <a:endParaRPr 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Shape 68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83" name="Shape 68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91666"/>
              <a:buFont typeface="Arial"/>
              <a:buNone/>
            </a:pPr>
            <a:r>
              <a:rPr lang="en-US" sz="1200">
                <a:solidFill>
                  <a:schemeClr val="dk1"/>
                </a:solidFill>
              </a:rPr>
              <a:t>We can say the algorithm for detecting intruders has the following probabilities:</a:t>
            </a:r>
          </a:p>
          <a:p>
            <a:pPr marL="742950" lvl="1" indent="-228600" rtl="0">
              <a:lnSpc>
                <a:spcPct val="80000"/>
              </a:lnSpc>
              <a:spcBef>
                <a:spcPts val="560"/>
              </a:spcBef>
              <a:buClr>
                <a:schemeClr val="dk1"/>
              </a:buClr>
              <a:buSzPct val="100000"/>
              <a:buChar char="●"/>
            </a:pPr>
            <a:r>
              <a:rPr lang="en-US" sz="1200">
                <a:solidFill>
                  <a:schemeClr val="dk1"/>
                </a:solidFill>
              </a:rPr>
              <a:t>Alarm/positive: A; Intrusion: I</a:t>
            </a:r>
          </a:p>
          <a:p>
            <a:pPr marL="742950" lvl="1" indent="-228600" rtl="0">
              <a:lnSpc>
                <a:spcPct val="80000"/>
              </a:lnSpc>
              <a:spcBef>
                <a:spcPts val="560"/>
              </a:spcBef>
              <a:buClr>
                <a:schemeClr val="dk1"/>
              </a:buClr>
              <a:buSzPct val="100000"/>
              <a:buChar char="●"/>
            </a:pPr>
            <a:r>
              <a:rPr lang="en-US" sz="1200">
                <a:solidFill>
                  <a:schemeClr val="dk1"/>
                </a:solidFill>
              </a:rPr>
              <a:t>Detection (true positive) rate: P(A|I)</a:t>
            </a:r>
          </a:p>
          <a:p>
            <a:pPr marL="1143000" lvl="2" indent="-205739" rtl="0">
              <a:lnSpc>
                <a:spcPct val="80000"/>
              </a:lnSpc>
              <a:spcBef>
                <a:spcPts val="480"/>
              </a:spcBef>
              <a:buClr>
                <a:schemeClr val="dk1"/>
              </a:buClr>
              <a:buSzPct val="100000"/>
              <a:buChar char="●"/>
            </a:pPr>
            <a:r>
              <a:rPr lang="en-US" sz="1200">
                <a:solidFill>
                  <a:schemeClr val="dk1"/>
                </a:solidFill>
              </a:rPr>
              <a:t>False negative rate P(¬A|I)</a:t>
            </a:r>
          </a:p>
          <a:p>
            <a:pPr marL="742950" lvl="1" indent="-228600" rtl="0">
              <a:lnSpc>
                <a:spcPct val="80000"/>
              </a:lnSpc>
              <a:spcBef>
                <a:spcPts val="560"/>
              </a:spcBef>
              <a:buClr>
                <a:schemeClr val="dk1"/>
              </a:buClr>
              <a:buSzPct val="100000"/>
              <a:buChar char="●"/>
            </a:pPr>
            <a:r>
              <a:rPr lang="en-US" sz="1200">
                <a:solidFill>
                  <a:schemeClr val="dk1"/>
                </a:solidFill>
              </a:rPr>
              <a:t>False alarm rate: P(A|¬I)</a:t>
            </a:r>
          </a:p>
          <a:p>
            <a:pPr marL="1143000" lvl="2" indent="-205739" rtl="0">
              <a:lnSpc>
                <a:spcPct val="80000"/>
              </a:lnSpc>
              <a:spcBef>
                <a:spcPts val="480"/>
              </a:spcBef>
              <a:buClr>
                <a:schemeClr val="dk1"/>
              </a:buClr>
              <a:buSzPct val="100000"/>
              <a:buChar char="●"/>
            </a:pPr>
            <a:r>
              <a:rPr lang="en-US" sz="1200">
                <a:solidFill>
                  <a:schemeClr val="dk1"/>
                </a:solidFill>
              </a:rPr>
              <a:t>True negative rate P(¬A|¬I)</a:t>
            </a:r>
          </a:p>
          <a:p>
            <a:pPr marL="742950" lvl="1" indent="-228600" rtl="0">
              <a:lnSpc>
                <a:spcPct val="80000"/>
              </a:lnSpc>
              <a:spcBef>
                <a:spcPts val="560"/>
              </a:spcBef>
              <a:buClr>
                <a:schemeClr val="dk1"/>
              </a:buClr>
              <a:buSzPct val="100000"/>
              <a:buChar char="●"/>
            </a:pPr>
            <a:r>
              <a:rPr lang="en-US" sz="1200">
                <a:solidFill>
                  <a:schemeClr val="dk1"/>
                </a:solidFill>
              </a:rPr>
              <a:t>Bayesian detection rate: P(I|A)</a:t>
            </a:r>
          </a:p>
          <a:p>
            <a:pPr>
              <a:spcBef>
                <a:spcPts val="0"/>
              </a:spcBef>
              <a:buNone/>
            </a:pPr>
            <a:endParaRPr/>
          </a:p>
        </p:txBody>
      </p:sp>
      <p:sp>
        <p:nvSpPr>
          <p:cNvPr id="684" name="Shape 68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72</a:t>
            </a:fld>
            <a:endParaRPr 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Shape 69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95" name="Shape 69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For the point of view of system architecture, we want the IDS to be scalable, meaning that it can function at high-speed networks. We also want the IDS to be resilient to attacks, meaning that it is not easily disabled by attacks that target the IDS.</a:t>
            </a:r>
          </a:p>
        </p:txBody>
      </p:sp>
      <p:sp>
        <p:nvSpPr>
          <p:cNvPr id="696" name="Shape 69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73</a:t>
            </a:fld>
            <a:endParaRPr lang="en-US"/>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Shape 70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05" name="Shape 70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Let’s discuss the Bayesian detection rate..</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We can use the Bayes Theorem to expand this.</a:t>
            </a:r>
          </a:p>
          <a:p>
            <a:pPr lvl="0" rtl="0">
              <a:spcBef>
                <a:spcPts val="360"/>
              </a:spcBef>
              <a:buClr>
                <a:schemeClr val="dk1"/>
              </a:buClr>
              <a:buFont typeface="Arial"/>
              <a:buNone/>
            </a:pPr>
            <a:endParaRPr sz="1200">
              <a:solidFill>
                <a:schemeClr val="dk1"/>
              </a:solidFill>
            </a:endParaRPr>
          </a:p>
          <a:p>
            <a:pPr lvl="0">
              <a:spcBef>
                <a:spcPts val="360"/>
              </a:spcBef>
              <a:buClr>
                <a:schemeClr val="dk1"/>
              </a:buClr>
              <a:buSzPct val="25000"/>
              <a:buFont typeface="Arial"/>
              <a:buNone/>
            </a:pPr>
            <a:r>
              <a:rPr lang="en-US" sz="1200">
                <a:solidFill>
                  <a:schemeClr val="dk1"/>
                </a:solidFill>
              </a:rPr>
              <a:t>This formula reveals an important implication. First, P(I) is the prior probability of attacks. From the IDS point of view, this is the probability of intrusion evidences in the data that the IDS is analyzing.</a:t>
            </a:r>
          </a:p>
        </p:txBody>
      </p:sp>
      <p:sp>
        <p:nvSpPr>
          <p:cNvPr id="706" name="Shape 70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74</a:t>
            </a:fld>
            <a:endParaRPr 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Shape 71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13" name="Shape 71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sz="1200">
                <a:solidFill>
                  <a:schemeClr val="dk1"/>
                </a:solidFill>
              </a:rPr>
              <a:t>There is a base-rate fallacy, which means that if the base-rate is low, then unless the false positive rate is zero, the bayesian detection rate is also low. That is, when the IDS produces an alert, the probability that an intrusion actually occurs is low.</a:t>
            </a:r>
          </a:p>
          <a:p>
            <a:pPr rtl="0">
              <a:spcBef>
                <a:spcPts val="0"/>
              </a:spcBef>
              <a:buNone/>
            </a:pPr>
            <a:endParaRPr sz="1200">
              <a:solidFill>
                <a:schemeClr val="dk1"/>
              </a:solidFill>
            </a:endParaRPr>
          </a:p>
          <a:p>
            <a:pPr>
              <a:spcBef>
                <a:spcPts val="0"/>
              </a:spcBef>
              <a:buNone/>
            </a:pPr>
            <a:r>
              <a:rPr lang="en-US" sz="1200">
                <a:solidFill>
                  <a:schemeClr val="dk1"/>
                </a:solidFill>
              </a:rPr>
              <a:t>For example, if ...</a:t>
            </a:r>
          </a:p>
        </p:txBody>
      </p:sp>
      <p:sp>
        <p:nvSpPr>
          <p:cNvPr id="714" name="Shape 71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75</a:t>
            </a:fld>
            <a:endParaRPr 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Shape 72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21" name="Shape 72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rgbClr val="000000"/>
              </a:buClr>
              <a:buSzPct val="25000"/>
              <a:buFont typeface="Arial"/>
              <a:buNone/>
            </a:pPr>
            <a:r>
              <a:rPr lang="en-US" sz="1200"/>
              <a:t>So how do we address this problem?</a:t>
            </a:r>
          </a:p>
          <a:p>
            <a:pPr marL="228600" lvl="0" indent="-228600" rtl="0">
              <a:spcBef>
                <a:spcPts val="360"/>
              </a:spcBef>
              <a:buSzPct val="100000"/>
              <a:buAutoNum type="arabicPeriod"/>
            </a:pPr>
            <a:r>
              <a:rPr lang="en-US" sz="1200"/>
              <a:t>Reduce the FP.</a:t>
            </a:r>
          </a:p>
          <a:p>
            <a:pPr marL="228600" lvl="0" indent="-228600" rtl="0">
              <a:spcBef>
                <a:spcPts val="360"/>
              </a:spcBef>
              <a:buSzPct val="100000"/>
              <a:buAutoNum type="arabicPeriod"/>
            </a:pPr>
            <a:r>
              <a:rPr lang="en-US" sz="1200"/>
              <a:t>Analyze data that has high P(I), e.g., security-related activity data that more likely to contain evidences of intrusions.</a:t>
            </a:r>
          </a:p>
          <a:p>
            <a:pPr marL="228600" lvl="0" indent="-228600" rtl="0">
              <a:spcBef>
                <a:spcPts val="360"/>
              </a:spcBef>
              <a:buSzPct val="100000"/>
              <a:buAutoNum type="arabicPeriod"/>
            </a:pPr>
            <a:r>
              <a:rPr lang="en-US" sz="1200"/>
              <a:t>Use multiple independent models. This is similar to medical diagnosis where multiple tests are given to reduce the overall FP and increase the Bayesian detection rate.</a:t>
            </a:r>
          </a:p>
          <a:p>
            <a:pPr>
              <a:spcBef>
                <a:spcPts val="0"/>
              </a:spcBef>
              <a:buNone/>
            </a:pPr>
            <a:endParaRPr/>
          </a:p>
        </p:txBody>
      </p:sp>
      <p:sp>
        <p:nvSpPr>
          <p:cNvPr id="722" name="Shape 72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76</a:t>
            </a:fld>
            <a:endParaRPr 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Shape 72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29" name="Shape 72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Here is an architecture of network IDS, with base rate fallacy in mind.</a:t>
            </a:r>
          </a:p>
          <a:p>
            <a:pPr lvl="0" rtl="0">
              <a:spcBef>
                <a:spcPts val="360"/>
              </a:spcBef>
              <a:buClr>
                <a:schemeClr val="dk1"/>
              </a:buClr>
              <a:buFont typeface="Arial"/>
              <a:buNone/>
            </a:pPr>
            <a:endParaRPr sz="1200">
              <a:solidFill>
                <a:schemeClr val="dk1"/>
              </a:solidFill>
            </a:endParaRPr>
          </a:p>
          <a:p>
            <a:pPr lvl="0">
              <a:spcBef>
                <a:spcPts val="360"/>
              </a:spcBef>
              <a:buClr>
                <a:schemeClr val="dk1"/>
              </a:buClr>
              <a:buSzPct val="25000"/>
              <a:buFont typeface="Arial"/>
              <a:buNone/>
            </a:pPr>
            <a:r>
              <a:rPr lang="en-US" sz="1200">
                <a:solidFill>
                  <a:schemeClr val="dk1"/>
                </a:solidFill>
              </a:rPr>
              <a:t>The volume of packet data in the network can be huge, and base rate at the the packet level is typically low. For example, there can be millions packets per day and only a few involved in intrusion activities. That is, applying detection algorithms at this level of data may yield low bayesian detection rate.</a:t>
            </a:r>
          </a:p>
        </p:txBody>
      </p:sp>
      <p:sp>
        <p:nvSpPr>
          <p:cNvPr id="730" name="Shape 73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77</a:t>
            </a:fld>
            <a:endParaRPr 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Shape 735"/>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36" name="Shape 73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360"/>
              </a:spcBef>
              <a:buClr>
                <a:schemeClr val="dk1"/>
              </a:buClr>
              <a:buSzPct val="25000"/>
              <a:buFont typeface="Arial"/>
              <a:buNone/>
            </a:pPr>
            <a:r>
              <a:rPr lang="en-US" sz="1200">
                <a:solidFill>
                  <a:schemeClr val="dk1"/>
                </a:solidFill>
              </a:rPr>
              <a:t>Instead, we can apply detection models to data that has higher base rate. This can be accomplished in a number of steps. First, we can apply filters to the packet data, e.g., by instructing libpcap to capture only packets to certain hosts and ports. Second, the event engine analyzes the filtered packet data and summarizes into security-related events, such a failed log-ins. Finally, detection models are applied to the security-related event data.</a:t>
            </a:r>
          </a:p>
          <a:p>
            <a:pPr lvl="0" rtl="0">
              <a:spcBef>
                <a:spcPts val="360"/>
              </a:spcBef>
              <a:buClr>
                <a:schemeClr val="dk1"/>
              </a:buClr>
              <a:buSzPct val="25000"/>
              <a:buFont typeface="Arial"/>
              <a:buNone/>
            </a:pPr>
            <a:r>
              <a:rPr lang="en-US" sz="1200">
                <a:solidFill>
                  <a:schemeClr val="dk1"/>
                </a:solidFill>
              </a:rPr>
              <a:t>(Show in layers)</a:t>
            </a:r>
          </a:p>
          <a:p>
            <a:pPr lvl="0" rtl="0">
              <a:spcBef>
                <a:spcPts val="360"/>
              </a:spcBef>
              <a:buClr>
                <a:schemeClr val="dk1"/>
              </a:buClr>
              <a:buFont typeface="Arial"/>
              <a:buNone/>
            </a:pPr>
            <a:endParaRPr sz="1200">
              <a:solidFill>
                <a:schemeClr val="dk1"/>
              </a:solidFill>
            </a:endParaRPr>
          </a:p>
          <a:p>
            <a:pPr lvl="0">
              <a:spcBef>
                <a:spcPts val="360"/>
              </a:spcBef>
              <a:buClr>
                <a:schemeClr val="dk1"/>
              </a:buClr>
              <a:buSzPct val="25000"/>
              <a:buFont typeface="Arial"/>
              <a:buNone/>
            </a:pPr>
            <a:r>
              <a:rPr lang="en-US" sz="1200">
                <a:solidFill>
                  <a:schemeClr val="dk1"/>
                </a:solidFill>
              </a:rPr>
              <a:t>As we can see, the volume data is decreased first by the packet filter and then the event engine. Therefore, as long as we can keep the intrusion evidences in the event data, the base rate is going to be lot higher than the original packet data. As a result, the IDS model applied to event data will yield higher bayesian detection rate.</a:t>
            </a:r>
          </a:p>
        </p:txBody>
      </p:sp>
      <p:sp>
        <p:nvSpPr>
          <p:cNvPr id="737" name="Shape 73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78</a:t>
            </a:fld>
            <a:endParaRPr 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Shape 747"/>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48" name="Shape 74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br>
              <a:rPr lang="en-US"/>
            </a:br>
            <a:r>
              <a:rPr lang="en-US"/>
              <a:t/>
            </a:r>
            <a:br>
              <a:rPr lang="en-US"/>
            </a:br>
            <a:r>
              <a:rPr lang="en-US"/>
              <a:t>Discuss</a:t>
            </a:r>
          </a:p>
          <a:p>
            <a:pPr rtl="0">
              <a:spcBef>
                <a:spcPts val="0"/>
              </a:spcBef>
              <a:buNone/>
            </a:pPr>
            <a:endParaRPr/>
          </a:p>
          <a:p>
            <a:pPr>
              <a:spcBef>
                <a:spcPts val="0"/>
              </a:spcBef>
              <a:buNone/>
            </a:pPr>
            <a:r>
              <a:rPr lang="en-US"/>
              <a:t>SOLUTION:</a:t>
            </a:r>
            <a:br>
              <a:rPr lang="en-US"/>
            </a:br>
            <a:r>
              <a:rPr lang="en-US"/>
              <a:t/>
            </a:r>
            <a:br>
              <a:rPr lang="en-US"/>
            </a:br>
            <a:r>
              <a:rPr lang="en-US"/>
              <a:t>Discuss</a:t>
            </a:r>
          </a:p>
        </p:txBody>
      </p:sp>
      <p:sp>
        <p:nvSpPr>
          <p:cNvPr id="749" name="Shape 74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79</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2" name="Shape 10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solidFill>
                  <a:schemeClr val="dk1"/>
                </a:solidFill>
              </a:rPr>
              <a:t>QUIZ:</a:t>
            </a:r>
            <a:br>
              <a:rPr lang="en-US">
                <a:solidFill>
                  <a:schemeClr val="dk1"/>
                </a:solidFill>
              </a:rPr>
            </a:br>
            <a:r>
              <a:rPr lang="en-US">
                <a:solidFill>
                  <a:schemeClr val="dk1"/>
                </a:solidFill>
              </a:rPr>
              <a:t>Discuss</a:t>
            </a:r>
            <a:br>
              <a:rPr lang="en-US">
                <a:solidFill>
                  <a:schemeClr val="dk1"/>
                </a:solidFill>
              </a:rPr>
            </a:br>
            <a:r>
              <a:rPr lang="en-US">
                <a:solidFill>
                  <a:schemeClr val="dk1"/>
                </a:solidFill>
              </a:rPr>
              <a:t/>
            </a:r>
            <a:br>
              <a:rPr lang="en-US">
                <a:solidFill>
                  <a:schemeClr val="dk1"/>
                </a:solidFill>
              </a:rPr>
            </a:br>
            <a:r>
              <a:rPr lang="en-US">
                <a:solidFill>
                  <a:schemeClr val="dk1"/>
                </a:solidFill>
              </a:rPr>
              <a:t>SOLUTION:</a:t>
            </a:r>
          </a:p>
          <a:p>
            <a:pPr>
              <a:spcBef>
                <a:spcPts val="0"/>
              </a:spcBef>
              <a:buNone/>
            </a:pPr>
            <a:r>
              <a:rPr lang="en-US">
                <a:solidFill>
                  <a:schemeClr val="dk1"/>
                </a:solidFill>
              </a:rPr>
              <a:t>Discuss</a:t>
            </a:r>
          </a:p>
        </p:txBody>
      </p:sp>
      <p:sp>
        <p:nvSpPr>
          <p:cNvPr id="103" name="Shape 10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8</a:t>
            </a:fld>
            <a:endParaRPr lang="en-US"/>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Shape 75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57" name="Shape 75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Attackers can defeat an IDS by exploiting the differences between the IDS and the end-host when they process the same traffic. TCP/IP protocol specifications have ambiguities that lead to different implementations in different operating systems. As a result, if the IDS runs on UNIX and the end-host runs on Windows, they may not process certain packets exactly the same way.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By exploiting these differences, the attacker hopes that the IDS would miss detecting the attack traffic, while the end-host will be affected by the attack traffic as intended by the attacker.</a:t>
            </a:r>
          </a:p>
          <a:p>
            <a:pPr>
              <a:spcBef>
                <a:spcPts val="0"/>
              </a:spcBef>
              <a:buNone/>
            </a:pPr>
            <a:endParaRPr/>
          </a:p>
        </p:txBody>
      </p:sp>
      <p:sp>
        <p:nvSpPr>
          <p:cNvPr id="758" name="Shape 75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80</a:t>
            </a:fld>
            <a:endParaRPr lang="en-US"/>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Shape 76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64" name="Shape 76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Attacker can insert data into the packet stream to cause the IDS to miss detecting the attack.</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For example, by including a packet with bad checksum, the end-host may reject this packet and yet the IDS will accept it. As a result, the end-host gets attacked and yet the IDS misses detecting it.</a:t>
            </a:r>
          </a:p>
          <a:p>
            <a:pPr lvl="0" rtl="0">
              <a:spcBef>
                <a:spcPts val="360"/>
              </a:spcBef>
              <a:buClr>
                <a:schemeClr val="dk1"/>
              </a:buClr>
              <a:buFont typeface="Arial"/>
              <a:buNone/>
            </a:pPr>
            <a:endParaRPr sz="1200">
              <a:solidFill>
                <a:schemeClr val="dk1"/>
              </a:solidFill>
            </a:endParaRPr>
          </a:p>
          <a:p>
            <a:pPr lvl="0">
              <a:spcBef>
                <a:spcPts val="360"/>
              </a:spcBef>
              <a:buClr>
                <a:schemeClr val="dk1"/>
              </a:buClr>
              <a:buSzPct val="25000"/>
              <a:buFont typeface="Arial"/>
              <a:buNone/>
            </a:pPr>
            <a:r>
              <a:rPr lang="en-US" sz="1200">
                <a:solidFill>
                  <a:schemeClr val="dk1"/>
                </a:solidFill>
              </a:rPr>
              <a:t>For example, the attacker sends these packets, although out of order, both the IDS and the end-host will assemble them according to the sequence numbers. One of them, X, has bad checksum: the IDS will accept it but the end-host will reject it.</a:t>
            </a:r>
          </a:p>
        </p:txBody>
      </p:sp>
      <p:sp>
        <p:nvSpPr>
          <p:cNvPr id="765" name="Shape 76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81</a:t>
            </a:fld>
            <a:endParaRPr lang="en-US"/>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Shape 77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71" name="Shape 77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Attacker can hide part of the attack and cause the IDS to miss detecting the attack. </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For example, by sending fragments that overlap, the IDS may discard a fragment that overlaps with the previous fragment while the end-host may accept both. The result is that the IDS will miss the attack.</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For example, in the attacker data, the two As overlap: the IDS will drop the second one but the end-host accepts both.</a:t>
            </a:r>
          </a:p>
          <a:p>
            <a:pPr>
              <a:spcBef>
                <a:spcPts val="0"/>
              </a:spcBef>
              <a:buNone/>
            </a:pPr>
            <a:endParaRPr/>
          </a:p>
        </p:txBody>
      </p:sp>
      <p:sp>
        <p:nvSpPr>
          <p:cNvPr id="772" name="Shape 77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82</a:t>
            </a:fld>
            <a:endParaRPr lang="en-US"/>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Shape 78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82" name="Shape 78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Resource exhaustion similar to DoS attacks on a server, e.g., by sending a lot of traffic for the NIDS to process.</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Abusing the reactive nature of IDS – it output alerts on attack traffic, and security admins may have to examine these alerts. The attacker can send a lot of traffic that will trigger alerts, e.g., by crafting packets that contain signatures of attacks. The goal is overwhelm the response systems and security admins, and the attacker can send realy attack traffic that even if it triggers alerts, will not be acted upon in time.</a:t>
            </a:r>
          </a:p>
          <a:p>
            <a:pPr>
              <a:spcBef>
                <a:spcPts val="0"/>
              </a:spcBef>
              <a:buNone/>
            </a:pPr>
            <a:endParaRPr/>
          </a:p>
        </p:txBody>
      </p:sp>
      <p:sp>
        <p:nvSpPr>
          <p:cNvPr id="783" name="Shape 78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83</a:t>
            </a:fld>
            <a:endParaRPr 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Shape 78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89" name="Shape 78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 A further addition to the range of security products is the intrusion prevention system</a:t>
            </a:r>
          </a:p>
          <a:p>
            <a:pPr lvl="0" rtl="0">
              <a:spcBef>
                <a:spcPts val="360"/>
              </a:spcBef>
              <a:buClr>
                <a:schemeClr val="dk1"/>
              </a:buClr>
              <a:buSzPct val="25000"/>
              <a:buFont typeface="Arial"/>
              <a:buNone/>
            </a:pPr>
            <a:r>
              <a:rPr lang="en-US" sz="1200">
                <a:solidFill>
                  <a:schemeClr val="dk1"/>
                </a:solidFill>
              </a:rPr>
              <a:t>(IPS), also known as intrusion detection and prevention system (IDPS). It is</a:t>
            </a:r>
          </a:p>
          <a:p>
            <a:pPr lvl="0" rtl="0">
              <a:spcBef>
                <a:spcPts val="360"/>
              </a:spcBef>
              <a:buClr>
                <a:schemeClr val="dk1"/>
              </a:buClr>
              <a:buSzPct val="25000"/>
              <a:buFont typeface="Arial"/>
              <a:buNone/>
            </a:pPr>
            <a:r>
              <a:rPr lang="en-US" sz="1200">
                <a:solidFill>
                  <a:schemeClr val="dk1"/>
                </a:solidFill>
              </a:rPr>
              <a:t>an extension of an IDS that includes the capability to attempt to block or prevent</a:t>
            </a:r>
          </a:p>
          <a:p>
            <a:pPr lvl="0" rtl="0">
              <a:spcBef>
                <a:spcPts val="360"/>
              </a:spcBef>
              <a:buClr>
                <a:schemeClr val="dk1"/>
              </a:buClr>
              <a:buSzPct val="25000"/>
              <a:buFont typeface="Arial"/>
              <a:buNone/>
            </a:pPr>
            <a:r>
              <a:rPr lang="en-US" sz="1200">
                <a:solidFill>
                  <a:schemeClr val="dk1"/>
                </a:solidFill>
              </a:rPr>
              <a:t>detected malicious activity. Like an IDS, an IPS can be host-based, network-based,</a:t>
            </a:r>
          </a:p>
          <a:p>
            <a:pPr lvl="0" rtl="0">
              <a:spcBef>
                <a:spcPts val="360"/>
              </a:spcBef>
              <a:buClr>
                <a:schemeClr val="dk1"/>
              </a:buClr>
              <a:buSzPct val="25000"/>
              <a:buFont typeface="Arial"/>
              <a:buNone/>
            </a:pPr>
            <a:r>
              <a:rPr lang="en-US" sz="1200">
                <a:solidFill>
                  <a:schemeClr val="dk1"/>
                </a:solidFill>
              </a:rPr>
              <a:t>or distributed/hybrid. Similarly, it can use anomaly detection to identify behavior that is not that of legitimate users, or signature/heuristic detection to identify known malicious behavior.</a:t>
            </a:r>
          </a:p>
          <a:p>
            <a:pPr lvl="0" rtl="0">
              <a:spcBef>
                <a:spcPts val="360"/>
              </a:spcBef>
              <a:buClr>
                <a:schemeClr val="dk1"/>
              </a:buClr>
              <a:buFont typeface="Arial"/>
              <a:buNone/>
            </a:pPr>
            <a:endParaRPr sz="1200">
              <a:solidFill>
                <a:schemeClr val="dk1"/>
              </a:solidFill>
            </a:endParaRPr>
          </a:p>
          <a:p>
            <a:pPr lvl="0" rtl="0">
              <a:spcBef>
                <a:spcPts val="360"/>
              </a:spcBef>
              <a:buClr>
                <a:schemeClr val="dk1"/>
              </a:buClr>
              <a:buSzPct val="25000"/>
              <a:buFont typeface="Arial"/>
              <a:buNone/>
            </a:pPr>
            <a:r>
              <a:rPr lang="en-US" sz="1200">
                <a:solidFill>
                  <a:schemeClr val="dk1"/>
                </a:solidFill>
              </a:rPr>
              <a:t>Once an IDS has detected malicious activity, it can respond by modifying or blocking network packets across a perimeter or into a host, or by modifying or blocking system calls by programs running on a host. Thus, a network IPS can block traffic, as a firewall does, but makes use of the types of algorithms developed for IDSs to determine when to do so. It is a matter of terminology whether a network IPS is considered a separate, new type of product or simply another form of firewall.</a:t>
            </a:r>
          </a:p>
          <a:p>
            <a:pPr>
              <a:spcBef>
                <a:spcPts val="0"/>
              </a:spcBef>
              <a:buNone/>
            </a:pPr>
            <a:endParaRPr/>
          </a:p>
        </p:txBody>
      </p:sp>
      <p:sp>
        <p:nvSpPr>
          <p:cNvPr id="790" name="Shape 79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84</a:t>
            </a:fld>
            <a:endParaRPr 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Shape 80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02" name="Shape 80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78571"/>
              <a:buFont typeface="Arial"/>
              <a:buNone/>
            </a:pPr>
            <a:r>
              <a:rPr lang="en-US">
                <a:solidFill>
                  <a:schemeClr val="dk1"/>
                </a:solidFill>
              </a:rPr>
              <a:t>QUIZ:</a:t>
            </a:r>
            <a:br>
              <a:rPr lang="en-US">
                <a:solidFill>
                  <a:schemeClr val="dk1"/>
                </a:solidFill>
              </a:rPr>
            </a:br>
            <a:r>
              <a:rPr lang="en-US">
                <a:solidFill>
                  <a:schemeClr val="dk1"/>
                </a:solidFill>
              </a:rPr>
              <a:t/>
            </a:r>
            <a:br>
              <a:rPr lang="en-US">
                <a:solidFill>
                  <a:schemeClr val="dk1"/>
                </a:solidFill>
              </a:rPr>
            </a:br>
            <a:r>
              <a:rPr lang="en-US">
                <a:solidFill>
                  <a:schemeClr val="dk1"/>
                </a:solidFill>
              </a:rPr>
              <a:t>Discuss</a:t>
            </a:r>
          </a:p>
          <a:p>
            <a:pPr lvl="0" rtl="0">
              <a:spcBef>
                <a:spcPts val="0"/>
              </a:spcBef>
              <a:buClr>
                <a:schemeClr val="dk1"/>
              </a:buClr>
              <a:buFont typeface="Arial"/>
              <a:buNone/>
            </a:pPr>
            <a:endParaRPr>
              <a:solidFill>
                <a:schemeClr val="dk1"/>
              </a:solidFill>
            </a:endParaRPr>
          </a:p>
          <a:p>
            <a:pPr lvl="0" rtl="0">
              <a:spcBef>
                <a:spcPts val="0"/>
              </a:spcBef>
              <a:buClr>
                <a:schemeClr val="dk1"/>
              </a:buClr>
              <a:buSzPct val="78571"/>
              <a:buFont typeface="Arial"/>
              <a:buNone/>
            </a:pPr>
            <a:r>
              <a:rPr lang="en-US">
                <a:solidFill>
                  <a:schemeClr val="dk1"/>
                </a:solidFill>
              </a:rPr>
              <a:t>SOLUTION:</a:t>
            </a:r>
            <a:br>
              <a:rPr lang="en-US">
                <a:solidFill>
                  <a:schemeClr val="dk1"/>
                </a:solidFill>
              </a:rPr>
            </a:br>
            <a:r>
              <a:rPr lang="en-US">
                <a:solidFill>
                  <a:schemeClr val="dk1"/>
                </a:solidFill>
              </a:rPr>
              <a:t/>
            </a:r>
            <a:br>
              <a:rPr lang="en-US">
                <a:solidFill>
                  <a:schemeClr val="dk1"/>
                </a:solidFill>
              </a:rPr>
            </a:br>
            <a:r>
              <a:rPr lang="en-US">
                <a:solidFill>
                  <a:schemeClr val="dk1"/>
                </a:solidFill>
              </a:rPr>
              <a:t>Discuss</a:t>
            </a:r>
          </a:p>
          <a:p>
            <a:pPr>
              <a:spcBef>
                <a:spcPts val="0"/>
              </a:spcBef>
              <a:buNone/>
            </a:pPr>
            <a:endParaRPr/>
          </a:p>
        </p:txBody>
      </p:sp>
      <p:sp>
        <p:nvSpPr>
          <p:cNvPr id="803" name="Shape 80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85</a:t>
            </a:fld>
            <a:endParaRPr lang="en-US"/>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Shape 81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12" name="Shape 81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spcAft>
                <a:spcPts val="1200"/>
              </a:spcAft>
              <a:buClr>
                <a:schemeClr val="dk1"/>
              </a:buClr>
              <a:buSzPct val="91666"/>
              <a:buFont typeface="Arial"/>
              <a:buNone/>
            </a:pPr>
            <a:r>
              <a:rPr lang="en-US" sz="1200">
                <a:solidFill>
                  <a:schemeClr val="dk1"/>
                </a:solidFill>
              </a:rPr>
              <a:t>In this lecture, we discussed the main intrusion detection approaches, in particular, the pros and cons of anomaly detection and misuse or signature detection.</a:t>
            </a:r>
          </a:p>
          <a:p>
            <a:pPr lvl="0" rtl="0">
              <a:spcBef>
                <a:spcPts val="0"/>
              </a:spcBef>
              <a:spcAft>
                <a:spcPts val="1200"/>
              </a:spcAft>
              <a:buClr>
                <a:schemeClr val="dk1"/>
              </a:buClr>
              <a:buSzPct val="91666"/>
              <a:buFont typeface="Arial"/>
              <a:buNone/>
            </a:pPr>
            <a:r>
              <a:rPr lang="en-US" sz="1200">
                <a:solidFill>
                  <a:schemeClr val="dk1"/>
                </a:solidFill>
              </a:rPr>
              <a:t>There are several types of intrusion detection systems, including network IDS, intrusion prevention systems, and honeypots.</a:t>
            </a:r>
          </a:p>
          <a:p>
            <a:pPr lvl="0" rtl="0">
              <a:spcBef>
                <a:spcPts val="0"/>
              </a:spcBef>
              <a:spcAft>
                <a:spcPts val="1200"/>
              </a:spcAft>
              <a:buClr>
                <a:schemeClr val="dk1"/>
              </a:buClr>
              <a:buSzPct val="91666"/>
              <a:buFont typeface="Arial"/>
              <a:buNone/>
            </a:pPr>
            <a:r>
              <a:rPr lang="en-US" sz="1200">
                <a:solidFill>
                  <a:schemeClr val="dk1"/>
                </a:solidFill>
              </a:rPr>
              <a:t>True positive and false positive rates are the most widely performance metrics. And the effect of false positive is highlighted by the base-rate fallacy.</a:t>
            </a:r>
          </a:p>
          <a:p>
            <a:pPr lvl="0" rtl="0">
              <a:spcBef>
                <a:spcPts val="0"/>
              </a:spcBef>
              <a:spcAft>
                <a:spcPts val="1200"/>
              </a:spcAft>
              <a:buClr>
                <a:schemeClr val="dk1"/>
              </a:buClr>
              <a:buSzPct val="91666"/>
              <a:buFont typeface="Arial"/>
              <a:buNone/>
            </a:pPr>
            <a:r>
              <a:rPr lang="en-US" sz="1200">
                <a:solidFill>
                  <a:schemeClr val="dk1"/>
                </a:solidFill>
              </a:rPr>
              <a:t>IDS can be bypassed by insertion and evasion attacks, and disabled by DoS attacks.</a:t>
            </a:r>
          </a:p>
          <a:p>
            <a:pPr lvl="0" rtl="0">
              <a:spcBef>
                <a:spcPts val="0"/>
              </a:spcBef>
              <a:buClr>
                <a:schemeClr val="dk1"/>
              </a:buClr>
              <a:buFont typeface="Arial"/>
              <a:buNone/>
            </a:pPr>
            <a:endParaRPr sz="1200">
              <a:solidFill>
                <a:schemeClr val="dk1"/>
              </a:solidFill>
            </a:endParaRPr>
          </a:p>
        </p:txBody>
      </p:sp>
      <p:sp>
        <p:nvSpPr>
          <p:cNvPr id="813" name="Shape 81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86</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5" name="Shape 11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78571"/>
              <a:buFont typeface="Arial"/>
              <a:buNone/>
            </a:pPr>
            <a:r>
              <a:rPr lang="en-US">
                <a:solidFill>
                  <a:schemeClr val="dk1"/>
                </a:solidFill>
              </a:rPr>
              <a:t>QUIZ:</a:t>
            </a:r>
            <a:br>
              <a:rPr lang="en-US">
                <a:solidFill>
                  <a:schemeClr val="dk1"/>
                </a:solidFill>
              </a:rPr>
            </a:br>
            <a:r>
              <a:rPr lang="en-US" sz="1200">
                <a:solidFill>
                  <a:schemeClr val="dk1"/>
                </a:solidFill>
              </a:rPr>
              <a:t>Professor I don’t know if you want to use this quiz or not -- just skip it if you don’t want two quizzes in a row. </a:t>
            </a:r>
          </a:p>
          <a:p>
            <a:pPr lvl="0" rtl="0">
              <a:spcBef>
                <a:spcPts val="0"/>
              </a:spcBef>
              <a:buClr>
                <a:schemeClr val="dk1"/>
              </a:buClr>
              <a:buFont typeface="Arial"/>
              <a:buNone/>
            </a:pPr>
            <a:endParaRPr sz="1200">
              <a:solidFill>
                <a:schemeClr val="dk1"/>
              </a:solidFill>
            </a:endParaRPr>
          </a:p>
          <a:p>
            <a:pPr lvl="0" rtl="0">
              <a:spcBef>
                <a:spcPts val="0"/>
              </a:spcBef>
              <a:buNone/>
            </a:pPr>
            <a:r>
              <a:rPr lang="en-US" sz="1200">
                <a:solidFill>
                  <a:schemeClr val="dk1"/>
                </a:solidFill>
              </a:rPr>
              <a:t> Here’s a quick quiz on backdoors. Chose the description that best fits each type of backdoor. </a:t>
            </a:r>
            <a:r>
              <a:rPr lang="en-US">
                <a:solidFill>
                  <a:schemeClr val="dk1"/>
                </a:solidFill>
              </a:rPr>
              <a:t/>
            </a:r>
            <a:br>
              <a:rPr lang="en-US">
                <a:solidFill>
                  <a:schemeClr val="dk1"/>
                </a:solidFill>
              </a:rPr>
            </a:br>
            <a:r>
              <a:rPr lang="en-US">
                <a:solidFill>
                  <a:schemeClr val="dk1"/>
                </a:solidFill>
              </a:rPr>
              <a:t/>
            </a:r>
            <a:br>
              <a:rPr lang="en-US">
                <a:solidFill>
                  <a:schemeClr val="dk1"/>
                </a:solidFill>
              </a:rPr>
            </a:br>
            <a:r>
              <a:rPr lang="en-US">
                <a:solidFill>
                  <a:schemeClr val="dk1"/>
                </a:solidFill>
              </a:rPr>
              <a:t>SOLUTION:</a:t>
            </a:r>
          </a:p>
          <a:p>
            <a:pPr lvl="0" rtl="0">
              <a:spcBef>
                <a:spcPts val="0"/>
              </a:spcBef>
              <a:buNone/>
            </a:pPr>
            <a:r>
              <a:rPr lang="en-US" sz="1200">
                <a:solidFill>
                  <a:schemeClr val="dk1"/>
                </a:solidFill>
              </a:rPr>
              <a:t>Not only can a  compiler back door  insert a backdoor when compiling a program, it can also detect when it is being compiled itself and re-insert its own backdoor. </a:t>
            </a:r>
          </a:p>
          <a:p>
            <a:pPr lvl="0" rtl="0">
              <a:spcBef>
                <a:spcPts val="0"/>
              </a:spcBef>
              <a:buNone/>
            </a:pPr>
            <a:endParaRPr sz="1200">
              <a:solidFill>
                <a:schemeClr val="dk1"/>
              </a:solidFill>
            </a:endParaRPr>
          </a:p>
          <a:p>
            <a:pPr lvl="0" rtl="0">
              <a:spcBef>
                <a:spcPts val="0"/>
              </a:spcBef>
              <a:buNone/>
            </a:pPr>
            <a:r>
              <a:rPr lang="en-US" sz="1200">
                <a:solidFill>
                  <a:schemeClr val="dk1"/>
                </a:solidFill>
              </a:rPr>
              <a:t>Object Code Backdoors are inserted into machine code at either compilation, assembly linking, or loading. These types of backdoors are easier to detect through checksums and disassemblers. </a:t>
            </a:r>
          </a:p>
          <a:p>
            <a:pPr lvl="0" rtl="0">
              <a:spcBef>
                <a:spcPts val="0"/>
              </a:spcBef>
              <a:buNone/>
            </a:pPr>
            <a:endParaRPr sz="1200">
              <a:solidFill>
                <a:schemeClr val="dk1"/>
              </a:solidFill>
            </a:endParaRPr>
          </a:p>
          <a:p>
            <a:pPr lvl="0" rtl="0">
              <a:spcBef>
                <a:spcPts val="0"/>
              </a:spcBef>
              <a:buNone/>
            </a:pPr>
            <a:r>
              <a:rPr lang="en-US" sz="1200">
                <a:solidFill>
                  <a:schemeClr val="dk1"/>
                </a:solidFill>
              </a:rPr>
              <a:t>Asymmetric Backdoors can only be used by their creator, even if it is fully exposed.  This type of backdoor is part of a field known as </a:t>
            </a:r>
            <a:r>
              <a:rPr lang="en-US" sz="1200">
                <a:solidFill>
                  <a:schemeClr val="dk1"/>
                </a:solidFill>
                <a:hlinkClick r:id="rId3"/>
              </a:rPr>
              <a:t>cryptovirology</a:t>
            </a:r>
            <a:r>
              <a:rPr lang="en-US" sz="1200">
                <a:solidFill>
                  <a:schemeClr val="dk1"/>
                </a:solidFill>
              </a:rPr>
              <a:t> and can be very difficult to detect. </a:t>
            </a:r>
          </a:p>
        </p:txBody>
      </p:sp>
      <p:sp>
        <p:nvSpPr>
          <p:cNvPr id="116" name="Shape 11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Basic Slide">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812241" y="228600"/>
            <a:ext cx="103632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4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4000"/>
            </a:lvl2pPr>
            <a:lvl3pPr marL="0" marR="0" indent="0" algn="l" rtl="0">
              <a:lnSpc>
                <a:spcPct val="150000"/>
              </a:lnSpc>
              <a:spcBef>
                <a:spcPts val="0"/>
              </a:spcBef>
              <a:spcAft>
                <a:spcPts val="0"/>
              </a:spcAft>
              <a:buSzPct val="100000"/>
              <a:buChar char="■"/>
              <a:defRPr sz="4000"/>
            </a:lvl3pPr>
            <a:lvl4pPr marL="0" marR="0" indent="0" algn="l" rtl="0">
              <a:lnSpc>
                <a:spcPct val="150000"/>
              </a:lnSpc>
              <a:spcBef>
                <a:spcPts val="0"/>
              </a:spcBef>
              <a:spcAft>
                <a:spcPts val="0"/>
              </a:spcAft>
              <a:buSzPct val="100000"/>
              <a:buChar char="●"/>
              <a:defRPr sz="4000"/>
            </a:lvl4pPr>
            <a:lvl5pPr marL="0" marR="0" indent="0" algn="l" rtl="0">
              <a:lnSpc>
                <a:spcPct val="150000"/>
              </a:lnSpc>
              <a:spcBef>
                <a:spcPts val="0"/>
              </a:spcBef>
              <a:spcAft>
                <a:spcPts val="0"/>
              </a:spcAft>
              <a:buSzPct val="100000"/>
              <a:buChar char="○"/>
              <a:defRPr sz="4000"/>
            </a:lvl5pPr>
            <a:lvl6pPr marL="596900" marR="0" indent="0" algn="l" rtl="0">
              <a:lnSpc>
                <a:spcPct val="150000"/>
              </a:lnSpc>
              <a:spcBef>
                <a:spcPts val="0"/>
              </a:spcBef>
              <a:spcAft>
                <a:spcPts val="0"/>
              </a:spcAft>
              <a:buSzPct val="100000"/>
              <a:buChar char="■"/>
              <a:defRPr sz="4000"/>
            </a:lvl6pPr>
            <a:lvl7pPr marL="1181100" marR="0" indent="0" algn="l" rtl="0">
              <a:lnSpc>
                <a:spcPct val="150000"/>
              </a:lnSpc>
              <a:spcBef>
                <a:spcPts val="0"/>
              </a:spcBef>
              <a:spcAft>
                <a:spcPts val="0"/>
              </a:spcAft>
              <a:buSzPct val="100000"/>
              <a:buChar char="●"/>
              <a:defRPr sz="4000"/>
            </a:lvl7pPr>
            <a:lvl8pPr marL="1765300" marR="0" indent="0" algn="l" rtl="0">
              <a:lnSpc>
                <a:spcPct val="150000"/>
              </a:lnSpc>
              <a:spcBef>
                <a:spcPts val="0"/>
              </a:spcBef>
              <a:spcAft>
                <a:spcPts val="0"/>
              </a:spcAft>
              <a:buSzPct val="100000"/>
              <a:buChar char="○"/>
              <a:defRPr sz="4000"/>
            </a:lvl8pPr>
            <a:lvl9pPr marL="2349500" marR="0" indent="0" algn="l" rtl="0">
              <a:lnSpc>
                <a:spcPct val="150000"/>
              </a:lnSpc>
              <a:spcBef>
                <a:spcPts val="0"/>
              </a:spcBef>
              <a:spcAft>
                <a:spcPts val="0"/>
              </a:spcAft>
              <a:buSzPct val="100000"/>
              <a:buChar char="■"/>
              <a:defRPr sz="4000"/>
            </a:lvl9pPr>
          </a:lstStyle>
          <a:p>
            <a:endParaRPr/>
          </a:p>
        </p:txBody>
      </p:sp>
      <p:sp>
        <p:nvSpPr>
          <p:cNvPr id="13" name="Shape 13"/>
          <p:cNvSpPr txBox="1">
            <a:spLocks noGrp="1"/>
          </p:cNvSpPr>
          <p:nvPr>
            <p:ph type="body" idx="1"/>
          </p:nvPr>
        </p:nvSpPr>
        <p:spPr>
          <a:xfrm>
            <a:off x="812241" y="1371600"/>
            <a:ext cx="10363200" cy="4904699"/>
          </a:xfrm>
          <a:prstGeom prst="rect">
            <a:avLst/>
          </a:prstGeom>
          <a:noFill/>
          <a:ln>
            <a:noFill/>
          </a:ln>
        </p:spPr>
        <p:txBody>
          <a:bodyPr lIns="117825" tIns="117825" rIns="117825" bIns="117825" anchor="t" anchorCtr="0"/>
          <a:lstStyle>
            <a:lvl1pPr marL="444500" marR="0" indent="-254000" algn="l" rtl="0">
              <a:lnSpc>
                <a:spcPct val="150000"/>
              </a:lnSpc>
              <a:spcBef>
                <a:spcPts val="800"/>
              </a:spcBef>
              <a:spcAft>
                <a:spcPts val="0"/>
              </a:spcAft>
              <a:buSzPct val="100000"/>
              <a:buFont typeface="Gloria Hallelujah"/>
              <a:buChar char="●"/>
              <a:defRPr sz="2700">
                <a:latin typeface="Gloria Hallelujah"/>
                <a:ea typeface="Gloria Hallelujah"/>
                <a:cs typeface="Gloria Hallelujah"/>
                <a:sym typeface="Gloria Hallelujah"/>
              </a:defRPr>
            </a:lvl1pPr>
            <a:lvl2pPr marL="952500" marR="0" indent="-190500" algn="l" rtl="0">
              <a:lnSpc>
                <a:spcPct val="150000"/>
              </a:lnSpc>
              <a:spcBef>
                <a:spcPts val="700"/>
              </a:spcBef>
              <a:spcAft>
                <a:spcPts val="0"/>
              </a:spcAft>
              <a:buSzPct val="100000"/>
              <a:buFont typeface="Gloria Hallelujah"/>
              <a:buChar char="●"/>
              <a:defRPr sz="2700">
                <a:latin typeface="Gloria Hallelujah"/>
                <a:ea typeface="Gloria Hallelujah"/>
                <a:cs typeface="Gloria Hallelujah"/>
                <a:sym typeface="Gloria Hallelujah"/>
              </a:defRPr>
            </a:lvl2pPr>
            <a:lvl3pPr marL="1473200" marR="0" indent="-165100" algn="l" rtl="0">
              <a:lnSpc>
                <a:spcPct val="150000"/>
              </a:lnSpc>
              <a:spcBef>
                <a:spcPts val="600"/>
              </a:spcBef>
              <a:spcAft>
                <a:spcPts val="0"/>
              </a:spcAft>
              <a:buSzPct val="100000"/>
              <a:buFont typeface="Gloria Hallelujah"/>
              <a:buChar char="●"/>
              <a:defRPr sz="2700">
                <a:latin typeface="Gloria Hallelujah"/>
                <a:ea typeface="Gloria Hallelujah"/>
                <a:cs typeface="Gloria Hallelujah"/>
                <a:sym typeface="Gloria Hallelujah"/>
              </a:defRPr>
            </a:lvl3pPr>
            <a:lvl4pPr marL="20701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4pPr>
            <a:lvl5pPr marL="26543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5pPr>
            <a:lvl6pPr marL="32385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6pPr>
            <a:lvl7pPr marL="38227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7pPr>
            <a:lvl8pPr marL="44196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8pPr>
            <a:lvl9pPr marL="50165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
        <p:cNvGrpSpPr/>
        <p:nvPr/>
      </p:nvGrpSpPr>
      <p:grpSpPr>
        <a:xfrm>
          <a:off x="0" y="0"/>
          <a:ext cx="0" cy="0"/>
          <a:chOff x="0" y="0"/>
          <a:chExt cx="0" cy="0"/>
        </a:xfrm>
      </p:grpSpPr>
      <p:sp>
        <p:nvSpPr>
          <p:cNvPr id="9" name="Shape 9"/>
          <p:cNvSpPr txBox="1">
            <a:spLocks noGrp="1"/>
          </p:cNvSpPr>
          <p:nvPr>
            <p:ph type="title"/>
          </p:nvPr>
        </p:nvSpPr>
        <p:spPr>
          <a:xfrm>
            <a:off x="812241" y="228600"/>
            <a:ext cx="103632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4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4000"/>
            </a:lvl2pPr>
            <a:lvl3pPr marL="0" marR="0" indent="0" algn="l" rtl="0">
              <a:lnSpc>
                <a:spcPct val="150000"/>
              </a:lnSpc>
              <a:spcBef>
                <a:spcPts val="0"/>
              </a:spcBef>
              <a:spcAft>
                <a:spcPts val="0"/>
              </a:spcAft>
              <a:buSzPct val="100000"/>
              <a:buChar char="■"/>
              <a:defRPr sz="4000"/>
            </a:lvl3pPr>
            <a:lvl4pPr marL="0" marR="0" indent="0" algn="l" rtl="0">
              <a:lnSpc>
                <a:spcPct val="150000"/>
              </a:lnSpc>
              <a:spcBef>
                <a:spcPts val="0"/>
              </a:spcBef>
              <a:spcAft>
                <a:spcPts val="0"/>
              </a:spcAft>
              <a:buSzPct val="100000"/>
              <a:buChar char="●"/>
              <a:defRPr sz="4000"/>
            </a:lvl4pPr>
            <a:lvl5pPr marL="0" marR="0" indent="0" algn="l" rtl="0">
              <a:lnSpc>
                <a:spcPct val="150000"/>
              </a:lnSpc>
              <a:spcBef>
                <a:spcPts val="0"/>
              </a:spcBef>
              <a:spcAft>
                <a:spcPts val="0"/>
              </a:spcAft>
              <a:buSzPct val="100000"/>
              <a:buChar char="○"/>
              <a:defRPr sz="4000"/>
            </a:lvl5pPr>
            <a:lvl6pPr marL="596900" marR="0" indent="0" algn="l" rtl="0">
              <a:lnSpc>
                <a:spcPct val="150000"/>
              </a:lnSpc>
              <a:spcBef>
                <a:spcPts val="0"/>
              </a:spcBef>
              <a:spcAft>
                <a:spcPts val="0"/>
              </a:spcAft>
              <a:buSzPct val="100000"/>
              <a:buChar char="■"/>
              <a:defRPr sz="4000"/>
            </a:lvl6pPr>
            <a:lvl7pPr marL="1181100" marR="0" indent="0" algn="l" rtl="0">
              <a:lnSpc>
                <a:spcPct val="150000"/>
              </a:lnSpc>
              <a:spcBef>
                <a:spcPts val="0"/>
              </a:spcBef>
              <a:spcAft>
                <a:spcPts val="0"/>
              </a:spcAft>
              <a:buSzPct val="100000"/>
              <a:buChar char="●"/>
              <a:defRPr sz="4000"/>
            </a:lvl7pPr>
            <a:lvl8pPr marL="1765300" marR="0" indent="0" algn="l" rtl="0">
              <a:lnSpc>
                <a:spcPct val="150000"/>
              </a:lnSpc>
              <a:spcBef>
                <a:spcPts val="0"/>
              </a:spcBef>
              <a:spcAft>
                <a:spcPts val="0"/>
              </a:spcAft>
              <a:buSzPct val="100000"/>
              <a:buChar char="○"/>
              <a:defRPr sz="4000"/>
            </a:lvl8pPr>
            <a:lvl9pPr marL="2349500" marR="0" indent="0" algn="l" rtl="0">
              <a:lnSpc>
                <a:spcPct val="150000"/>
              </a:lnSpc>
              <a:spcBef>
                <a:spcPts val="0"/>
              </a:spcBef>
              <a:spcAft>
                <a:spcPts val="0"/>
              </a:spcAft>
              <a:buSzPct val="100000"/>
              <a:buChar char="■"/>
              <a:defRPr sz="4000"/>
            </a:lvl9pPr>
          </a:lstStyle>
          <a:p>
            <a:endParaRPr/>
          </a:p>
        </p:txBody>
      </p:sp>
      <p:sp>
        <p:nvSpPr>
          <p:cNvPr id="10" name="Shape 10"/>
          <p:cNvSpPr txBox="1">
            <a:spLocks noGrp="1"/>
          </p:cNvSpPr>
          <p:nvPr>
            <p:ph type="body" idx="1"/>
          </p:nvPr>
        </p:nvSpPr>
        <p:spPr>
          <a:xfrm>
            <a:off x="812241" y="1371600"/>
            <a:ext cx="10363200" cy="4904699"/>
          </a:xfrm>
          <a:prstGeom prst="rect">
            <a:avLst/>
          </a:prstGeom>
          <a:noFill/>
          <a:ln>
            <a:noFill/>
          </a:ln>
        </p:spPr>
        <p:txBody>
          <a:bodyPr lIns="117825" tIns="117825" rIns="117825" bIns="117825" anchor="t" anchorCtr="0"/>
          <a:lstStyle>
            <a:lvl1pPr marL="444500" marR="0" indent="-254000" algn="l" rtl="0">
              <a:lnSpc>
                <a:spcPct val="150000"/>
              </a:lnSpc>
              <a:spcBef>
                <a:spcPts val="800"/>
              </a:spcBef>
              <a:spcAft>
                <a:spcPts val="0"/>
              </a:spcAft>
              <a:buSzPct val="100000"/>
              <a:buFont typeface="Gloria Hallelujah"/>
              <a:buChar char="●"/>
              <a:defRPr sz="2700">
                <a:latin typeface="Gloria Hallelujah"/>
                <a:ea typeface="Gloria Hallelujah"/>
                <a:cs typeface="Gloria Hallelujah"/>
                <a:sym typeface="Gloria Hallelujah"/>
              </a:defRPr>
            </a:lvl1pPr>
            <a:lvl2pPr marL="952500" marR="0" indent="-190500" algn="l" rtl="0">
              <a:lnSpc>
                <a:spcPct val="150000"/>
              </a:lnSpc>
              <a:spcBef>
                <a:spcPts val="700"/>
              </a:spcBef>
              <a:spcAft>
                <a:spcPts val="0"/>
              </a:spcAft>
              <a:buSzPct val="100000"/>
              <a:buFont typeface="Gloria Hallelujah"/>
              <a:buChar char="●"/>
              <a:defRPr sz="2700">
                <a:latin typeface="Gloria Hallelujah"/>
                <a:ea typeface="Gloria Hallelujah"/>
                <a:cs typeface="Gloria Hallelujah"/>
                <a:sym typeface="Gloria Hallelujah"/>
              </a:defRPr>
            </a:lvl2pPr>
            <a:lvl3pPr marL="1473200" marR="0" indent="-165100" algn="l" rtl="0">
              <a:lnSpc>
                <a:spcPct val="150000"/>
              </a:lnSpc>
              <a:spcBef>
                <a:spcPts val="600"/>
              </a:spcBef>
              <a:spcAft>
                <a:spcPts val="0"/>
              </a:spcAft>
              <a:buSzPct val="100000"/>
              <a:buFont typeface="Gloria Hallelujah"/>
              <a:buChar char="●"/>
              <a:defRPr sz="2700">
                <a:latin typeface="Gloria Hallelujah"/>
                <a:ea typeface="Gloria Hallelujah"/>
                <a:cs typeface="Gloria Hallelujah"/>
                <a:sym typeface="Gloria Hallelujah"/>
              </a:defRPr>
            </a:lvl3pPr>
            <a:lvl4pPr marL="20701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4pPr>
            <a:lvl5pPr marL="26543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5pPr>
            <a:lvl6pPr marL="32385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6pPr>
            <a:lvl7pPr marL="38227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7pPr>
            <a:lvl8pPr marL="44196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8pPr>
            <a:lvl9pPr marL="50165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1.png"/></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0.png"/><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2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2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2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2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2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2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2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2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28.png"/></Relationships>
</file>

<file path=ppt/slides/_rels/slide48.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9.png"/><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30.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3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image" Target="../media/image31.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3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3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 Id="rId3" Type="http://schemas.openxmlformats.org/officeDocument/2006/relationships/image" Target="../media/image3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3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 Id="rId3" Type="http://schemas.openxmlformats.org/officeDocument/2006/relationships/image" Target="../media/image3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 Id="rId3" Type="http://schemas.openxmlformats.org/officeDocument/2006/relationships/image" Target="../media/image3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 Id="rId3" Type="http://schemas.openxmlformats.org/officeDocument/2006/relationships/image" Target="../media/image31.png"/></Relationships>
</file>

<file path=ppt/slides/_rels/slide6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31.png"/><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3" Type="http://schemas.openxmlformats.org/officeDocument/2006/relationships/image" Target="../media/image36.png"/><Relationship Id="rId4" Type="http://schemas.openxmlformats.org/officeDocument/2006/relationships/image" Target="../media/image37.png"/><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3" Type="http://schemas.openxmlformats.org/officeDocument/2006/relationships/image" Target="../media/image36.png"/><Relationship Id="rId4" Type="http://schemas.openxmlformats.org/officeDocument/2006/relationships/image" Target="../media/image37.png"/><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 Id="rId3" Type="http://schemas.openxmlformats.org/officeDocument/2006/relationships/image" Target="../media/image36.png"/></Relationships>
</file>

<file path=ppt/slides/_rels/slide65.xml.rels><?xml version="1.0" encoding="UTF-8" standalone="yes"?>
<Relationships xmlns="http://schemas.openxmlformats.org/package/2006/relationships"><Relationship Id="rId3" Type="http://schemas.openxmlformats.org/officeDocument/2006/relationships/image" Target="../media/image36.png"/><Relationship Id="rId4" Type="http://schemas.openxmlformats.org/officeDocument/2006/relationships/image" Target="../media/image37.png"/><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3" Type="http://schemas.openxmlformats.org/officeDocument/2006/relationships/image" Target="../media/image36.png"/><Relationship Id="rId4" Type="http://schemas.openxmlformats.org/officeDocument/2006/relationships/image" Target="../media/image37.png"/><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 Id="rId3" Type="http://schemas.openxmlformats.org/officeDocument/2006/relationships/image" Target="../media/image38.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 Id="rId3" Type="http://schemas.openxmlformats.org/officeDocument/2006/relationships/image" Target="../media/image3.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9.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0.xml"/><Relationship Id="rId3" Type="http://schemas.openxmlformats.org/officeDocument/2006/relationships/image" Target="../media/image10.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 Id="rId3" Type="http://schemas.openxmlformats.org/officeDocument/2006/relationships/image" Target="../media/image10.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2.xml"/><Relationship Id="rId3" Type="http://schemas.openxmlformats.org/officeDocument/2006/relationships/image" Target="../media/image10.png"/></Relationships>
</file>

<file path=ppt/slides/_rels/slide73.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39.png"/><Relationship Id="rId1" Type="http://schemas.openxmlformats.org/officeDocument/2006/relationships/slideLayout" Target="../slideLayouts/slideLayout1.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image" Target="../media/image41.png"/><Relationship Id="rId1" Type="http://schemas.openxmlformats.org/officeDocument/2006/relationships/slideLayout" Target="../slideLayouts/slideLayout1.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5.xml"/><Relationship Id="rId3" Type="http://schemas.openxmlformats.org/officeDocument/2006/relationships/image" Target="../media/image41.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6.xml"/><Relationship Id="rId3" Type="http://schemas.openxmlformats.org/officeDocument/2006/relationships/image" Target="../media/image41.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7.xml"/><Relationship Id="rId3" Type="http://schemas.openxmlformats.org/officeDocument/2006/relationships/image" Target="../media/image42.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8.xml"/><Relationship Id="rId3" Type="http://schemas.openxmlformats.org/officeDocument/2006/relationships/image" Target="../media/image43.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9.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80.xml.rels><?xml version="1.0" encoding="UTF-8" standalone="yes"?>
<Relationships xmlns="http://schemas.openxmlformats.org/package/2006/relationships"><Relationship Id="rId3" Type="http://schemas.openxmlformats.org/officeDocument/2006/relationships/image" Target="../media/image42.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1.xml"/><Relationship Id="rId3" Type="http://schemas.openxmlformats.org/officeDocument/2006/relationships/image" Target="../media/image44.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2.xml"/><Relationship Id="rId3" Type="http://schemas.openxmlformats.org/officeDocument/2006/relationships/image" Target="../media/image45.png"/></Relationships>
</file>

<file path=ppt/slides/_rels/slide83.xml.rels><?xml version="1.0" encoding="UTF-8" standalone="yes"?>
<Relationships xmlns="http://schemas.openxmlformats.org/package/2006/relationships"><Relationship Id="rId3" Type="http://schemas.openxmlformats.org/officeDocument/2006/relationships/image" Target="../media/image42.png"/><Relationship Id="rId4" Type="http://schemas.openxmlformats.org/officeDocument/2006/relationships/image" Target="../media/image46.png"/><Relationship Id="rId1" Type="http://schemas.openxmlformats.org/officeDocument/2006/relationships/slideLayout" Target="../slideLayouts/slideLayout1.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5.xml"/><Relationship Id="rId3" Type="http://schemas.openxmlformats.org/officeDocument/2006/relationships/image" Target="../media/image3.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
        <p:cNvGrpSpPr/>
        <p:nvPr/>
      </p:nvGrpSpPr>
      <p:grpSpPr>
        <a:xfrm>
          <a:off x="0" y="0"/>
          <a:ext cx="0" cy="0"/>
          <a:chOff x="0" y="0"/>
          <a:chExt cx="0" cy="0"/>
        </a:xfrm>
      </p:grpSpPr>
      <p:sp>
        <p:nvSpPr>
          <p:cNvPr id="15" name="Shape 15"/>
          <p:cNvSpPr txBox="1">
            <a:spLocks noGrp="1"/>
          </p:cNvSpPr>
          <p:nvPr>
            <p:ph type="title"/>
          </p:nvPr>
        </p:nvSpPr>
        <p:spPr>
          <a:xfrm>
            <a:off x="944883" y="663066"/>
            <a:ext cx="10363200" cy="1143000"/>
          </a:xfrm>
          <a:prstGeom prst="rect">
            <a:avLst/>
          </a:prstGeom>
        </p:spPr>
        <p:txBody>
          <a:bodyPr lIns="117825" tIns="117825" rIns="117825" bIns="117825" anchor="ctr" anchorCtr="0">
            <a:noAutofit/>
          </a:bodyPr>
          <a:lstStyle/>
          <a:p>
            <a:pPr algn="l">
              <a:spcBef>
                <a:spcPts val="0"/>
              </a:spcBef>
              <a:buNone/>
            </a:pPr>
            <a:r>
              <a:rPr lang="en-US" sz="4800">
                <a:latin typeface="Questrial"/>
                <a:ea typeface="Questrial"/>
                <a:cs typeface="Questrial"/>
                <a:sym typeface="Questrial"/>
              </a:rPr>
              <a:t>Intrusion Detection</a:t>
            </a:r>
          </a:p>
        </p:txBody>
      </p:sp>
      <p:sp>
        <p:nvSpPr>
          <p:cNvPr id="16" name="Shape 16"/>
          <p:cNvSpPr txBox="1"/>
          <p:nvPr/>
        </p:nvSpPr>
        <p:spPr>
          <a:xfrm>
            <a:off x="883908" y="780850"/>
            <a:ext cx="6616499" cy="2000100"/>
          </a:xfrm>
          <a:prstGeom prst="rect">
            <a:avLst/>
          </a:prstGeom>
          <a:noFill/>
          <a:ln>
            <a:noFill/>
          </a:ln>
        </p:spPr>
        <p:txBody>
          <a:bodyPr lIns="60950" tIns="60950" rIns="60950" bIns="60950" anchor="ctr" anchorCtr="0">
            <a:noAutofit/>
          </a:bodyPr>
          <a:lstStyle/>
          <a:p>
            <a:pPr lvl="0" rtl="0">
              <a:lnSpc>
                <a:spcPct val="150000"/>
              </a:lnSpc>
              <a:spcBef>
                <a:spcPts val="0"/>
              </a:spcBef>
              <a:buNone/>
            </a:pPr>
            <a:r>
              <a:rPr lang="en-US" sz="4000" b="1">
                <a:solidFill>
                  <a:schemeClr val="dk1"/>
                </a:solidFill>
                <a:latin typeface="Questrial"/>
                <a:ea typeface="Questrial"/>
                <a:cs typeface="Questrial"/>
                <a:sym typeface="Questrial"/>
              </a:rPr>
              <a:t> Lesson Introduction</a:t>
            </a:r>
          </a:p>
        </p:txBody>
      </p:sp>
      <p:sp>
        <p:nvSpPr>
          <p:cNvPr id="17" name="Shape 17"/>
          <p:cNvSpPr txBox="1">
            <a:spLocks noGrp="1"/>
          </p:cNvSpPr>
          <p:nvPr>
            <p:ph type="body" idx="1"/>
          </p:nvPr>
        </p:nvSpPr>
        <p:spPr>
          <a:xfrm>
            <a:off x="1092816" y="2398375"/>
            <a:ext cx="9834900" cy="18962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Part of network defense-in-depth</a:t>
            </a:r>
          </a:p>
          <a:p>
            <a:pPr marL="0" lvl="0" indent="0" rtl="0">
              <a:lnSpc>
                <a:spcPct val="100000"/>
              </a:lnSpc>
              <a:spcBef>
                <a:spcPts val="0"/>
              </a:spcBef>
              <a:buFont typeface="Arial"/>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System architecture, algorithms, and deployment strategies of Intrusion detection</a:t>
            </a:r>
          </a:p>
          <a:p>
            <a:pPr marL="0" lvl="0" indent="0" rtl="0">
              <a:lnSpc>
                <a:spcPct val="100000"/>
              </a:lnSpc>
              <a:spcBef>
                <a:spcPts val="0"/>
              </a:spcBef>
              <a:buFont typeface="Arial"/>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Performance metrics</a:t>
            </a:r>
          </a:p>
          <a:p>
            <a:pPr marL="0" lvl="0" indent="0" rtl="0">
              <a:lnSpc>
                <a:spcPct val="100000"/>
              </a:lnSpc>
              <a:spcBef>
                <a:spcPts val="0"/>
              </a:spcBef>
              <a:buFont typeface="Arial"/>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Attacks on intrusion detection systems</a:t>
            </a:r>
          </a:p>
        </p:txBody>
      </p:sp>
      <p:cxnSp>
        <p:nvCxnSpPr>
          <p:cNvPr id="18" name="Shape 18"/>
          <p:cNvCxnSpPr/>
          <p:nvPr/>
        </p:nvCxnSpPr>
        <p:spPr>
          <a:xfrm>
            <a:off x="864250" y="2366375"/>
            <a:ext cx="10124100" cy="0"/>
          </a:xfrm>
          <a:prstGeom prst="straightConnector1">
            <a:avLst/>
          </a:prstGeom>
          <a:noFill/>
          <a:ln w="38100" cap="flat" cmpd="sng">
            <a:solidFill>
              <a:srgbClr val="000000"/>
            </a:solidFill>
            <a:prstDash val="solid"/>
            <a:round/>
            <a:headEnd type="none" w="lg" len="lg"/>
            <a:tailEnd type="none" w="lg" len="lg"/>
          </a:ln>
        </p:spPr>
      </p:cxnSp>
      <p:cxnSp>
        <p:nvCxnSpPr>
          <p:cNvPr id="19" name="Shape 19"/>
          <p:cNvCxnSpPr/>
          <p:nvPr/>
        </p:nvCxnSpPr>
        <p:spPr>
          <a:xfrm>
            <a:off x="883900" y="5790550"/>
            <a:ext cx="10124100" cy="0"/>
          </a:xfrm>
          <a:prstGeom prst="straightConnector1">
            <a:avLst/>
          </a:prstGeom>
          <a:noFill/>
          <a:ln w="38100" cap="flat" cmpd="sng">
            <a:solidFill>
              <a:srgbClr val="000000"/>
            </a:solidFill>
            <a:prstDash val="solid"/>
            <a:round/>
            <a:headEnd type="none" w="lg" len="lg"/>
            <a:tailEnd type="none" w="lg" len="lg"/>
          </a:ln>
        </p:spPr>
      </p:cxn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Shape 118"/>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Elements of Intrusion Detection</a:t>
            </a:r>
          </a:p>
        </p:txBody>
      </p:sp>
      <p:sp>
        <p:nvSpPr>
          <p:cNvPr id="119" name="Shape 119"/>
          <p:cNvSpPr txBox="1">
            <a:spLocks noGrp="1"/>
          </p:cNvSpPr>
          <p:nvPr>
            <p:ph type="body" idx="1"/>
          </p:nvPr>
        </p:nvSpPr>
        <p:spPr>
          <a:xfrm>
            <a:off x="5608721" y="1475200"/>
            <a:ext cx="6284100" cy="4904699"/>
          </a:xfrm>
          <a:prstGeom prst="rect">
            <a:avLst/>
          </a:prstGeom>
        </p:spPr>
        <p:txBody>
          <a:bodyPr lIns="117825" tIns="117825" rIns="117825" bIns="117825" anchor="t" anchorCtr="0">
            <a:noAutofit/>
          </a:bodyPr>
          <a:lstStyle/>
          <a:p>
            <a:pPr marL="342900" lvl="0" indent="-190500" rtl="0">
              <a:lnSpc>
                <a:spcPct val="90000"/>
              </a:lnSpc>
              <a:spcBef>
                <a:spcPts val="0"/>
              </a:spcBef>
              <a:buClr>
                <a:srgbClr val="6699FF"/>
              </a:buClr>
              <a:buSzPct val="100000"/>
              <a:buFont typeface="Gloria Hallelujah"/>
            </a:pPr>
            <a:r>
              <a:rPr lang="en-US" sz="3000" b="1">
                <a:solidFill>
                  <a:srgbClr val="6699FF"/>
                </a:solidFill>
              </a:rPr>
              <a:t>Primary assumptions: </a:t>
            </a:r>
          </a:p>
          <a:p>
            <a:pPr marL="0" lvl="0" indent="0" rtl="0">
              <a:lnSpc>
                <a:spcPct val="90000"/>
              </a:lnSpc>
              <a:spcBef>
                <a:spcPts val="0"/>
              </a:spcBef>
              <a:buNone/>
            </a:pPr>
            <a:endParaRPr sz="3000" b="1">
              <a:solidFill>
                <a:srgbClr val="6699FF"/>
              </a:solidFill>
            </a:endParaRPr>
          </a:p>
          <a:p>
            <a:pPr marL="742950" lvl="1" indent="-152400" rtl="0">
              <a:lnSpc>
                <a:spcPct val="90000"/>
              </a:lnSpc>
              <a:spcBef>
                <a:spcPts val="560"/>
              </a:spcBef>
              <a:buClr>
                <a:schemeClr val="dk1"/>
              </a:buClr>
              <a:buSzPct val="100000"/>
              <a:buFont typeface="Gloria Hallelujah"/>
            </a:pPr>
            <a:r>
              <a:rPr lang="en-US" sz="3000">
                <a:solidFill>
                  <a:schemeClr val="dk1"/>
                </a:solidFill>
              </a:rPr>
              <a:t>System activities are </a:t>
            </a:r>
            <a:r>
              <a:rPr lang="en-US" sz="3000">
                <a:solidFill>
                  <a:srgbClr val="6B9462"/>
                </a:solidFill>
              </a:rPr>
              <a:t>observable </a:t>
            </a:r>
          </a:p>
          <a:p>
            <a:pPr marL="457200" lvl="0" indent="0" rtl="0">
              <a:lnSpc>
                <a:spcPct val="90000"/>
              </a:lnSpc>
              <a:spcBef>
                <a:spcPts val="560"/>
              </a:spcBef>
              <a:buNone/>
            </a:pPr>
            <a:endParaRPr sz="3000">
              <a:solidFill>
                <a:srgbClr val="6B9462"/>
              </a:solidFill>
            </a:endParaRPr>
          </a:p>
          <a:p>
            <a:pPr marL="742950" lvl="1" indent="-152400" rtl="0">
              <a:lnSpc>
                <a:spcPct val="90000"/>
              </a:lnSpc>
              <a:spcBef>
                <a:spcPts val="560"/>
              </a:spcBef>
              <a:buClr>
                <a:schemeClr val="dk1"/>
              </a:buClr>
              <a:buSzPct val="100000"/>
              <a:buFont typeface="Gloria Hallelujah"/>
            </a:pPr>
            <a:r>
              <a:rPr lang="en-US" sz="3000">
                <a:solidFill>
                  <a:schemeClr val="dk1"/>
                </a:solidFill>
              </a:rPr>
              <a:t>Normal and intrusive activities have </a:t>
            </a:r>
            <a:r>
              <a:rPr lang="en-US" sz="3000">
                <a:solidFill>
                  <a:srgbClr val="6B9462"/>
                </a:solidFill>
              </a:rPr>
              <a:t>distinct evidence</a:t>
            </a:r>
          </a:p>
        </p:txBody>
      </p:sp>
      <p:pic>
        <p:nvPicPr>
          <p:cNvPr id="120" name="Shape 120"/>
          <p:cNvPicPr preferRelativeResize="0"/>
          <p:nvPr/>
        </p:nvPicPr>
        <p:blipFill>
          <a:blip r:embed="rId3">
            <a:alphaModFix/>
          </a:blip>
          <a:stretch>
            <a:fillRect/>
          </a:stretch>
        </p:blipFill>
        <p:spPr>
          <a:xfrm>
            <a:off x="1004226" y="1544324"/>
            <a:ext cx="4417600" cy="4478699"/>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Shape 126"/>
          <p:cNvPicPr preferRelativeResize="0"/>
          <p:nvPr/>
        </p:nvPicPr>
        <p:blipFill>
          <a:blip r:embed="rId3">
            <a:alphaModFix/>
          </a:blip>
          <a:stretch>
            <a:fillRect/>
          </a:stretch>
        </p:blipFill>
        <p:spPr>
          <a:xfrm>
            <a:off x="10364700" y="228599"/>
            <a:ext cx="1592275" cy="1614300"/>
          </a:xfrm>
          <a:prstGeom prst="rect">
            <a:avLst/>
          </a:prstGeom>
          <a:noFill/>
          <a:ln>
            <a:noFill/>
          </a:ln>
        </p:spPr>
      </p:pic>
      <p:sp>
        <p:nvSpPr>
          <p:cNvPr id="127" name="Shape 12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Elements of Intrusion Detection</a:t>
            </a:r>
          </a:p>
        </p:txBody>
      </p:sp>
      <p:sp>
        <p:nvSpPr>
          <p:cNvPr id="128" name="Shape 128"/>
          <p:cNvSpPr txBox="1">
            <a:spLocks noGrp="1"/>
          </p:cNvSpPr>
          <p:nvPr>
            <p:ph type="body" idx="1"/>
          </p:nvPr>
        </p:nvSpPr>
        <p:spPr>
          <a:xfrm>
            <a:off x="748666" y="843300"/>
            <a:ext cx="10363200" cy="4904699"/>
          </a:xfrm>
          <a:prstGeom prst="rect">
            <a:avLst/>
          </a:prstGeom>
        </p:spPr>
        <p:txBody>
          <a:bodyPr lIns="117825" tIns="117825" rIns="117825" bIns="117825" anchor="t" anchorCtr="0">
            <a:noAutofit/>
          </a:bodyPr>
          <a:lstStyle/>
          <a:p>
            <a:pPr marL="0" lvl="0" indent="0" rtl="0">
              <a:lnSpc>
                <a:spcPct val="100000"/>
              </a:lnSpc>
              <a:spcBef>
                <a:spcPts val="0"/>
              </a:spcBef>
              <a:buClr>
                <a:srgbClr val="000000"/>
              </a:buClr>
              <a:buNone/>
            </a:pPr>
            <a:endParaRPr sz="3000">
              <a:solidFill>
                <a:schemeClr val="dk1"/>
              </a:solidFill>
            </a:endParaRPr>
          </a:p>
          <a:p>
            <a:pPr marL="342900" lvl="0" indent="-190500" rtl="0">
              <a:lnSpc>
                <a:spcPct val="90000"/>
              </a:lnSpc>
              <a:spcBef>
                <a:spcPts val="640"/>
              </a:spcBef>
              <a:buClr>
                <a:srgbClr val="6699FF"/>
              </a:buClr>
              <a:buSzPct val="100000"/>
              <a:buFont typeface="Gloria Hallelujah"/>
            </a:pPr>
            <a:r>
              <a:rPr lang="en-US" sz="3000" b="1">
                <a:solidFill>
                  <a:srgbClr val="6699FF"/>
                </a:solidFill>
              </a:rPr>
              <a:t>Components of intrusion detection systems:</a:t>
            </a:r>
          </a:p>
          <a:p>
            <a:pPr marL="0" lvl="0" indent="0" rtl="0">
              <a:lnSpc>
                <a:spcPct val="90000"/>
              </a:lnSpc>
              <a:spcBef>
                <a:spcPts val="640"/>
              </a:spcBef>
              <a:buNone/>
            </a:pPr>
            <a:endParaRPr sz="3000" b="1">
              <a:solidFill>
                <a:srgbClr val="6699FF"/>
              </a:solidFill>
            </a:endParaRPr>
          </a:p>
          <a:p>
            <a:pPr marL="742950" lvl="1" indent="-152400" rtl="0">
              <a:lnSpc>
                <a:spcPct val="90000"/>
              </a:lnSpc>
              <a:spcBef>
                <a:spcPts val="560"/>
              </a:spcBef>
              <a:buClr>
                <a:schemeClr val="dk1"/>
              </a:buClr>
              <a:buSzPct val="100000"/>
              <a:buFont typeface="Gloria Hallelujah"/>
            </a:pPr>
            <a:r>
              <a:rPr lang="en-US" sz="3000">
                <a:solidFill>
                  <a:schemeClr val="dk1"/>
                </a:solidFill>
              </a:rPr>
              <a:t>From an algorithmic perspective:</a:t>
            </a:r>
          </a:p>
          <a:p>
            <a:pPr marL="1143000" lvl="2" indent="-129539" rtl="0">
              <a:lnSpc>
                <a:spcPct val="90000"/>
              </a:lnSpc>
              <a:spcBef>
                <a:spcPts val="480"/>
              </a:spcBef>
              <a:buClr>
                <a:schemeClr val="dk1"/>
              </a:buClr>
              <a:buSzPct val="100000"/>
              <a:buFont typeface="Gloria Hallelujah"/>
            </a:pPr>
            <a:r>
              <a:rPr lang="en-US" sz="3000" b="1">
                <a:solidFill>
                  <a:srgbClr val="6B9462"/>
                </a:solidFill>
              </a:rPr>
              <a:t>Features</a:t>
            </a:r>
            <a:r>
              <a:rPr lang="en-US" sz="3000">
                <a:solidFill>
                  <a:schemeClr val="dk1"/>
                </a:solidFill>
              </a:rPr>
              <a:t> - capture intrusion evidences</a:t>
            </a:r>
          </a:p>
          <a:p>
            <a:pPr marL="1143000" lvl="2" indent="-129539" rtl="0">
              <a:lnSpc>
                <a:spcPct val="90000"/>
              </a:lnSpc>
              <a:spcBef>
                <a:spcPts val="480"/>
              </a:spcBef>
              <a:buClr>
                <a:schemeClr val="dk1"/>
              </a:buClr>
              <a:buSzPct val="100000"/>
              <a:buFont typeface="Gloria Hallelujah"/>
            </a:pPr>
            <a:r>
              <a:rPr lang="en-US" sz="3000" b="1">
                <a:solidFill>
                  <a:srgbClr val="6B9462"/>
                </a:solidFill>
              </a:rPr>
              <a:t>Models</a:t>
            </a:r>
            <a:r>
              <a:rPr lang="en-US" sz="3000">
                <a:solidFill>
                  <a:schemeClr val="dk1"/>
                </a:solidFill>
              </a:rPr>
              <a:t> - piece evidences together</a:t>
            </a:r>
          </a:p>
          <a:p>
            <a:pPr marL="914400" lvl="0" indent="0" rtl="0">
              <a:lnSpc>
                <a:spcPct val="90000"/>
              </a:lnSpc>
              <a:spcBef>
                <a:spcPts val="480"/>
              </a:spcBef>
              <a:buNone/>
            </a:pPr>
            <a:endParaRPr sz="3000">
              <a:solidFill>
                <a:schemeClr val="dk1"/>
              </a:solidFill>
            </a:endParaRPr>
          </a:p>
          <a:p>
            <a:pPr marL="742950" lvl="1" indent="-152400" rtl="0">
              <a:lnSpc>
                <a:spcPct val="90000"/>
              </a:lnSpc>
              <a:spcBef>
                <a:spcPts val="560"/>
              </a:spcBef>
              <a:buClr>
                <a:schemeClr val="dk1"/>
              </a:buClr>
              <a:buSzPct val="100000"/>
              <a:buFont typeface="Gloria Hallelujah"/>
            </a:pPr>
            <a:r>
              <a:rPr lang="en-US" sz="3000">
                <a:solidFill>
                  <a:schemeClr val="dk1"/>
                </a:solidFill>
              </a:rPr>
              <a:t>From a system architecture perspective:</a:t>
            </a:r>
          </a:p>
          <a:p>
            <a:pPr marL="1143000" lvl="2" indent="-129539" rtl="0">
              <a:lnSpc>
                <a:spcPct val="90000"/>
              </a:lnSpc>
              <a:spcBef>
                <a:spcPts val="480"/>
              </a:spcBef>
              <a:buClr>
                <a:srgbClr val="6B9462"/>
              </a:buClr>
              <a:buSzPct val="100000"/>
              <a:buFont typeface="Gloria Hallelujah"/>
            </a:pPr>
            <a:r>
              <a:rPr lang="en-US" sz="3000">
                <a:solidFill>
                  <a:srgbClr val="6B9462"/>
                </a:solidFill>
              </a:rPr>
              <a:t>Audit data processor, knowledge base, decision engine, alarm generation and responses</a:t>
            </a:r>
          </a:p>
          <a:p>
            <a:pPr marL="0" marR="0" lvl="0" indent="0" algn="l" rtl="0">
              <a:lnSpc>
                <a:spcPct val="90000"/>
              </a:lnSpc>
              <a:spcBef>
                <a:spcPts val="0"/>
              </a:spcBef>
              <a:spcAft>
                <a:spcPts val="0"/>
              </a:spcAft>
              <a:buNone/>
            </a:pPr>
            <a:endParaRPr sz="3000">
              <a:solidFill>
                <a:schemeClr val="dk1"/>
              </a:solidFill>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Shape 134"/>
          <p:cNvPicPr preferRelativeResize="0"/>
          <p:nvPr/>
        </p:nvPicPr>
        <p:blipFill>
          <a:blip r:embed="rId3">
            <a:alphaModFix/>
          </a:blip>
          <a:stretch>
            <a:fillRect/>
          </a:stretch>
        </p:blipFill>
        <p:spPr>
          <a:xfrm>
            <a:off x="1033450" y="1013675"/>
            <a:ext cx="10125075" cy="5372100"/>
          </a:xfrm>
          <a:prstGeom prst="rect">
            <a:avLst/>
          </a:prstGeom>
          <a:noFill/>
          <a:ln>
            <a:noFill/>
          </a:ln>
        </p:spPr>
      </p:pic>
      <p:sp>
        <p:nvSpPr>
          <p:cNvPr id="135" name="Shape 135"/>
          <p:cNvSpPr txBox="1">
            <a:spLocks noGrp="1"/>
          </p:cNvSpPr>
          <p:nvPr>
            <p:ph type="title"/>
          </p:nvPr>
        </p:nvSpPr>
        <p:spPr>
          <a:xfrm>
            <a:off x="812241" y="-34730"/>
            <a:ext cx="10363200" cy="1143000"/>
          </a:xfrm>
          <a:prstGeom prst="rect">
            <a:avLst/>
          </a:prstGeom>
        </p:spPr>
        <p:txBody>
          <a:bodyPr lIns="117825" tIns="117825" rIns="117825" bIns="117825" anchor="ctr" anchorCtr="0">
            <a:noAutofit/>
          </a:bodyPr>
          <a:lstStyle/>
          <a:p>
            <a:pPr lvl="0" rtl="0">
              <a:spcBef>
                <a:spcPts val="0"/>
              </a:spcBef>
              <a:buNone/>
            </a:pPr>
            <a:r>
              <a:rPr lang="en-US" sz="3500" dirty="0">
                <a:solidFill>
                  <a:srgbClr val="9B37AA"/>
                </a:solidFill>
              </a:rPr>
              <a:t>Components of Intrusion Detection Systems</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Intrusion Detection Approaches</a:t>
            </a:r>
          </a:p>
        </p:txBody>
      </p:sp>
      <p:sp>
        <p:nvSpPr>
          <p:cNvPr id="142" name="Shape 142"/>
          <p:cNvSpPr txBox="1">
            <a:spLocks noGrp="1"/>
          </p:cNvSpPr>
          <p:nvPr>
            <p:ph type="body" idx="1"/>
          </p:nvPr>
        </p:nvSpPr>
        <p:spPr>
          <a:xfrm>
            <a:off x="2832350" y="1371600"/>
            <a:ext cx="10168800" cy="4904699"/>
          </a:xfrm>
          <a:prstGeom prst="rect">
            <a:avLst/>
          </a:prstGeom>
        </p:spPr>
        <p:txBody>
          <a:bodyPr lIns="117825" tIns="117825" rIns="117825" bIns="117825" anchor="t" anchorCtr="0">
            <a:noAutofit/>
          </a:bodyPr>
          <a:lstStyle/>
          <a:p>
            <a:pPr marL="342900" lvl="0" indent="-209550" rtl="0">
              <a:lnSpc>
                <a:spcPct val="90000"/>
              </a:lnSpc>
              <a:spcBef>
                <a:spcPts val="0"/>
              </a:spcBef>
              <a:buClr>
                <a:srgbClr val="6699FF"/>
              </a:buClr>
              <a:buSzPct val="100000"/>
              <a:buFont typeface="Gloria Hallelujah"/>
            </a:pPr>
            <a:r>
              <a:rPr lang="en-US" sz="3000" b="1">
                <a:solidFill>
                  <a:srgbClr val="6699FF"/>
                </a:solidFill>
              </a:rPr>
              <a:t>Modeling and analysis</a:t>
            </a:r>
          </a:p>
          <a:p>
            <a:pPr marL="742950" lvl="1" indent="-152400" rtl="0">
              <a:lnSpc>
                <a:spcPct val="90000"/>
              </a:lnSpc>
              <a:spcBef>
                <a:spcPts val="560"/>
              </a:spcBef>
              <a:buClr>
                <a:schemeClr val="dk1"/>
              </a:buClr>
              <a:buSzPct val="100000"/>
              <a:buFont typeface="Gloria Hallelujah"/>
            </a:pPr>
            <a:r>
              <a:rPr lang="en-US" sz="3000">
                <a:solidFill>
                  <a:schemeClr val="dk1"/>
                </a:solidFill>
              </a:rPr>
              <a:t>Misuse detection (a.k.a. </a:t>
            </a:r>
            <a:r>
              <a:rPr lang="en-US" sz="3000">
                <a:solidFill>
                  <a:srgbClr val="6B9462"/>
                </a:solidFill>
              </a:rPr>
              <a:t>signature-based</a:t>
            </a:r>
            <a:r>
              <a:rPr lang="en-US" sz="3000">
                <a:solidFill>
                  <a:schemeClr val="dk1"/>
                </a:solidFill>
              </a:rPr>
              <a:t>)</a:t>
            </a:r>
          </a:p>
          <a:p>
            <a:pPr marL="742950" lvl="1" indent="-152400" rtl="0">
              <a:lnSpc>
                <a:spcPct val="90000"/>
              </a:lnSpc>
              <a:spcBef>
                <a:spcPts val="560"/>
              </a:spcBef>
              <a:buClr>
                <a:schemeClr val="dk1"/>
              </a:buClr>
              <a:buSzPct val="100000"/>
              <a:buFont typeface="Gloria Hallelujah"/>
            </a:pPr>
            <a:r>
              <a:rPr lang="en-US" sz="3000">
                <a:solidFill>
                  <a:schemeClr val="dk1"/>
                </a:solidFill>
              </a:rPr>
              <a:t>Anomaly detection</a:t>
            </a:r>
          </a:p>
          <a:p>
            <a:pPr marL="342900" lvl="0" indent="-209550" rtl="0">
              <a:lnSpc>
                <a:spcPct val="90000"/>
              </a:lnSpc>
              <a:spcBef>
                <a:spcPts val="560"/>
              </a:spcBef>
              <a:buClr>
                <a:srgbClr val="6699FF"/>
              </a:buClr>
              <a:buSzPct val="100000"/>
              <a:buFont typeface="Gloria Hallelujah"/>
            </a:pPr>
            <a:r>
              <a:rPr lang="en-US" sz="3000" b="1">
                <a:solidFill>
                  <a:srgbClr val="6699FF"/>
                </a:solidFill>
              </a:rPr>
              <a:t>Deployment </a:t>
            </a:r>
          </a:p>
          <a:p>
            <a:pPr marL="742950" lvl="1" indent="-171450" rtl="0">
              <a:lnSpc>
                <a:spcPct val="90000"/>
              </a:lnSpc>
              <a:spcBef>
                <a:spcPts val="480"/>
              </a:spcBef>
              <a:buClr>
                <a:schemeClr val="dk1"/>
              </a:buClr>
              <a:buSzPct val="100000"/>
              <a:buFont typeface="Gloria Hallelujah"/>
            </a:pPr>
            <a:r>
              <a:rPr lang="en-US" sz="3000">
                <a:solidFill>
                  <a:schemeClr val="dk1"/>
                </a:solidFill>
              </a:rPr>
              <a:t>Host-based</a:t>
            </a:r>
          </a:p>
          <a:p>
            <a:pPr marL="742950" lvl="1" indent="-171450" rtl="0">
              <a:lnSpc>
                <a:spcPct val="90000"/>
              </a:lnSpc>
              <a:spcBef>
                <a:spcPts val="480"/>
              </a:spcBef>
              <a:buClr>
                <a:schemeClr val="dk1"/>
              </a:buClr>
              <a:buSzPct val="100000"/>
              <a:buFont typeface="Gloria Hallelujah"/>
            </a:pPr>
            <a:r>
              <a:rPr lang="en-US" sz="3000">
                <a:solidFill>
                  <a:schemeClr val="dk1"/>
                </a:solidFill>
              </a:rPr>
              <a:t>Network-based</a:t>
            </a:r>
          </a:p>
          <a:p>
            <a:pPr marL="342900" lvl="0" indent="-209550" rtl="0">
              <a:lnSpc>
                <a:spcPct val="90000"/>
              </a:lnSpc>
              <a:spcBef>
                <a:spcPts val="560"/>
              </a:spcBef>
              <a:buClr>
                <a:srgbClr val="6699FF"/>
              </a:buClr>
              <a:buSzPct val="100000"/>
              <a:buFont typeface="Gloria Hallelujah"/>
            </a:pPr>
            <a:r>
              <a:rPr lang="en-US" sz="3000" b="1">
                <a:solidFill>
                  <a:srgbClr val="6699FF"/>
                </a:solidFill>
              </a:rPr>
              <a:t>Development and maintenance</a:t>
            </a:r>
          </a:p>
          <a:p>
            <a:pPr marL="742950" lvl="1" indent="-152400" rtl="0">
              <a:lnSpc>
                <a:spcPct val="90000"/>
              </a:lnSpc>
              <a:spcBef>
                <a:spcPts val="560"/>
              </a:spcBef>
              <a:buClr>
                <a:schemeClr val="dk1"/>
              </a:buClr>
              <a:buSzPct val="100000"/>
              <a:buFont typeface="Gloria Hallelujah"/>
            </a:pPr>
            <a:r>
              <a:rPr lang="en-US" sz="3000">
                <a:solidFill>
                  <a:schemeClr val="dk1"/>
                </a:solidFill>
              </a:rPr>
              <a:t>Hand-coding of “expert knowledge”</a:t>
            </a:r>
          </a:p>
          <a:p>
            <a:pPr marL="742950" lvl="1" indent="-152400" rtl="0">
              <a:lnSpc>
                <a:spcPct val="90000"/>
              </a:lnSpc>
              <a:spcBef>
                <a:spcPts val="560"/>
              </a:spcBef>
              <a:buClr>
                <a:schemeClr val="dk1"/>
              </a:buClr>
              <a:buSzPct val="100000"/>
              <a:buFont typeface="Gloria Hallelujah"/>
            </a:pPr>
            <a:r>
              <a:rPr lang="en-US" sz="3000">
                <a:solidFill>
                  <a:schemeClr val="dk1"/>
                </a:solidFill>
              </a:rPr>
              <a:t>Learning </a:t>
            </a:r>
            <a:r>
              <a:rPr lang="en-US" sz="3000">
                <a:solidFill>
                  <a:srgbClr val="6B9462"/>
                </a:solidFill>
              </a:rPr>
              <a:t>based on data</a:t>
            </a:r>
          </a:p>
          <a:p>
            <a:pPr lvl="0" rtl="0">
              <a:spcBef>
                <a:spcPts val="0"/>
              </a:spcBef>
              <a:buNone/>
            </a:pPr>
            <a:endParaRPr sz="3000"/>
          </a:p>
        </p:txBody>
      </p:sp>
      <p:pic>
        <p:nvPicPr>
          <p:cNvPr id="143" name="Shape 143"/>
          <p:cNvPicPr preferRelativeResize="0"/>
          <p:nvPr/>
        </p:nvPicPr>
        <p:blipFill>
          <a:blip r:embed="rId3">
            <a:alphaModFix/>
          </a:blip>
          <a:stretch>
            <a:fillRect/>
          </a:stretch>
        </p:blipFill>
        <p:spPr>
          <a:xfrm>
            <a:off x="812250" y="1560849"/>
            <a:ext cx="1661349" cy="171227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Analysis Approaches</a:t>
            </a:r>
          </a:p>
        </p:txBody>
      </p:sp>
      <p:sp>
        <p:nvSpPr>
          <p:cNvPr id="150" name="Shape 150"/>
          <p:cNvSpPr txBox="1">
            <a:spLocks noGrp="1"/>
          </p:cNvSpPr>
          <p:nvPr>
            <p:ph type="body" idx="1"/>
          </p:nvPr>
        </p:nvSpPr>
        <p:spPr>
          <a:xfrm>
            <a:off x="931389" y="4997425"/>
            <a:ext cx="5415299" cy="49046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B9462"/>
              </a:buClr>
              <a:buSzPct val="100000"/>
            </a:pPr>
            <a:r>
              <a:rPr lang="en-US" sz="3000" b="1">
                <a:solidFill>
                  <a:srgbClr val="6B9462"/>
                </a:solidFill>
              </a:rPr>
              <a:t>Anomaly Detection</a:t>
            </a:r>
          </a:p>
        </p:txBody>
      </p:sp>
      <p:sp>
        <p:nvSpPr>
          <p:cNvPr id="151" name="Shape 151"/>
          <p:cNvSpPr txBox="1"/>
          <p:nvPr/>
        </p:nvSpPr>
        <p:spPr>
          <a:xfrm>
            <a:off x="6529312" y="3899300"/>
            <a:ext cx="4526999" cy="3000000"/>
          </a:xfrm>
          <a:prstGeom prst="rect">
            <a:avLst/>
          </a:prstGeom>
          <a:noFill/>
          <a:ln>
            <a:noFill/>
          </a:ln>
        </p:spPr>
        <p:txBody>
          <a:bodyPr lIns="91425" tIns="91425" rIns="91425" bIns="91425" anchor="ctr" anchorCtr="0">
            <a:noAutofit/>
          </a:bodyPr>
          <a:lstStyle/>
          <a:p>
            <a:pPr marL="457200" lvl="0" indent="-419100" rtl="0">
              <a:spcBef>
                <a:spcPts val="0"/>
              </a:spcBef>
              <a:buClr>
                <a:srgbClr val="6B9462"/>
              </a:buClr>
              <a:buSzPct val="100000"/>
              <a:buFont typeface="Gloria Hallelujah"/>
              <a:buChar char="●"/>
            </a:pPr>
            <a:r>
              <a:rPr lang="en-US" sz="3000" b="1">
                <a:solidFill>
                  <a:srgbClr val="6B9462"/>
                </a:solidFill>
                <a:latin typeface="Gloria Hallelujah"/>
                <a:ea typeface="Gloria Hallelujah"/>
                <a:cs typeface="Gloria Hallelujah"/>
                <a:sym typeface="Gloria Hallelujah"/>
              </a:rPr>
              <a:t>Misuse/ Signature Detection</a:t>
            </a:r>
          </a:p>
        </p:txBody>
      </p:sp>
      <p:pic>
        <p:nvPicPr>
          <p:cNvPr id="152" name="Shape 152"/>
          <p:cNvPicPr preferRelativeResize="0"/>
          <p:nvPr/>
        </p:nvPicPr>
        <p:blipFill>
          <a:blip r:embed="rId3">
            <a:alphaModFix/>
          </a:blip>
          <a:stretch>
            <a:fillRect/>
          </a:stretch>
        </p:blipFill>
        <p:spPr>
          <a:xfrm>
            <a:off x="1735774" y="1224624"/>
            <a:ext cx="8516149" cy="36977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Shape 158"/>
          <p:cNvPicPr preferRelativeResize="0"/>
          <p:nvPr/>
        </p:nvPicPr>
        <p:blipFill rotWithShape="1">
          <a:blip r:embed="rId3">
            <a:alphaModFix/>
          </a:blip>
          <a:srcRect r="61553"/>
          <a:stretch/>
        </p:blipFill>
        <p:spPr>
          <a:xfrm>
            <a:off x="474099" y="1317325"/>
            <a:ext cx="4218772" cy="4764600"/>
          </a:xfrm>
          <a:prstGeom prst="rect">
            <a:avLst/>
          </a:prstGeom>
          <a:noFill/>
          <a:ln>
            <a:noFill/>
          </a:ln>
        </p:spPr>
      </p:pic>
      <p:sp>
        <p:nvSpPr>
          <p:cNvPr id="159" name="Shape 15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Analysis Approaches</a:t>
            </a:r>
          </a:p>
        </p:txBody>
      </p:sp>
      <p:sp>
        <p:nvSpPr>
          <p:cNvPr id="160" name="Shape 160"/>
          <p:cNvSpPr txBox="1">
            <a:spLocks noGrp="1"/>
          </p:cNvSpPr>
          <p:nvPr>
            <p:ph type="body" idx="1"/>
          </p:nvPr>
        </p:nvSpPr>
        <p:spPr>
          <a:xfrm>
            <a:off x="4692875" y="1247275"/>
            <a:ext cx="7158300" cy="49046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b="1">
                <a:solidFill>
                  <a:srgbClr val="6699FF"/>
                </a:solidFill>
              </a:rPr>
              <a:t>Anomaly Detection:</a:t>
            </a:r>
          </a:p>
          <a:p>
            <a:pPr marL="342900" lvl="0" indent="-120650" rtl="0">
              <a:lnSpc>
                <a:spcPct val="80000"/>
              </a:lnSpc>
              <a:spcBef>
                <a:spcPts val="0"/>
              </a:spcBef>
              <a:buClr>
                <a:schemeClr val="dk1"/>
              </a:buClr>
              <a:buSzPct val="100000"/>
              <a:buFont typeface="Gloria Hallelujah"/>
            </a:pPr>
            <a:r>
              <a:rPr lang="en-US" sz="3000">
                <a:solidFill>
                  <a:schemeClr val="dk1"/>
                </a:solidFill>
              </a:rPr>
              <a:t>Involves the </a:t>
            </a:r>
            <a:r>
              <a:rPr lang="en-US" sz="3000">
                <a:solidFill>
                  <a:srgbClr val="6B9462"/>
                </a:solidFill>
              </a:rPr>
              <a:t>collection of data</a:t>
            </a:r>
            <a:r>
              <a:rPr lang="en-US" sz="3000">
                <a:solidFill>
                  <a:schemeClr val="dk1"/>
                </a:solidFill>
              </a:rPr>
              <a:t> relating to the </a:t>
            </a:r>
            <a:r>
              <a:rPr lang="en-US" sz="3000">
                <a:solidFill>
                  <a:srgbClr val="6B9462"/>
                </a:solidFill>
              </a:rPr>
              <a:t>behavior of legitimate users </a:t>
            </a:r>
            <a:r>
              <a:rPr lang="en-US" sz="3000">
                <a:solidFill>
                  <a:schemeClr val="dk1"/>
                </a:solidFill>
              </a:rPr>
              <a:t>over a period of time</a:t>
            </a:r>
          </a:p>
          <a:p>
            <a:pPr marL="342900" lvl="0" indent="-120650" rtl="0">
              <a:lnSpc>
                <a:spcPct val="80000"/>
              </a:lnSpc>
              <a:spcBef>
                <a:spcPts val="1300"/>
              </a:spcBef>
              <a:spcAft>
                <a:spcPts val="800"/>
              </a:spcAft>
              <a:buClr>
                <a:schemeClr val="dk1"/>
              </a:buClr>
              <a:buSzPct val="100000"/>
              <a:buFont typeface="Gloria Hallelujah"/>
            </a:pPr>
            <a:r>
              <a:rPr lang="en-US" sz="3000">
                <a:solidFill>
                  <a:schemeClr val="dk1"/>
                </a:solidFill>
              </a:rPr>
              <a:t>Current observed behavior is analyzed to </a:t>
            </a:r>
            <a:r>
              <a:rPr lang="en-US" sz="3000">
                <a:solidFill>
                  <a:srgbClr val="6B9462"/>
                </a:solidFill>
              </a:rPr>
              <a:t>determine whether this behavior is that of a legitimate user or that of an intruder</a:t>
            </a:r>
          </a:p>
          <a:p>
            <a:pPr marL="0" lvl="0" indent="0" rtl="0">
              <a:lnSpc>
                <a:spcPct val="100000"/>
              </a:lnSpc>
              <a:spcBef>
                <a:spcPts val="0"/>
              </a:spcBef>
              <a:buNone/>
            </a:pPr>
            <a:endParaRPr sz="3000">
              <a:solidFill>
                <a:schemeClr val="dk1"/>
              </a:solidFill>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Shape 166"/>
          <p:cNvPicPr preferRelativeResize="0"/>
          <p:nvPr/>
        </p:nvPicPr>
        <p:blipFill rotWithShape="1">
          <a:blip r:embed="rId3">
            <a:alphaModFix/>
          </a:blip>
          <a:srcRect l="52825"/>
          <a:stretch/>
        </p:blipFill>
        <p:spPr>
          <a:xfrm>
            <a:off x="300600" y="1246025"/>
            <a:ext cx="5020547" cy="4621099"/>
          </a:xfrm>
          <a:prstGeom prst="rect">
            <a:avLst/>
          </a:prstGeom>
          <a:noFill/>
          <a:ln>
            <a:noFill/>
          </a:ln>
        </p:spPr>
      </p:pic>
      <p:sp>
        <p:nvSpPr>
          <p:cNvPr id="167" name="Shape 167"/>
          <p:cNvSpPr txBox="1">
            <a:spLocks noGrp="1"/>
          </p:cNvSpPr>
          <p:nvPr>
            <p:ph type="body" idx="1"/>
          </p:nvPr>
        </p:nvSpPr>
        <p:spPr>
          <a:xfrm>
            <a:off x="5034725" y="1413050"/>
            <a:ext cx="6513600" cy="49046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b="1">
                <a:solidFill>
                  <a:srgbClr val="6699FF"/>
                </a:solidFill>
              </a:rPr>
              <a:t>Misuse/ Signature Detection</a:t>
            </a:r>
          </a:p>
          <a:p>
            <a:pPr marL="342900" lvl="0" indent="-147320" rtl="0">
              <a:lnSpc>
                <a:spcPct val="100000"/>
              </a:lnSpc>
              <a:spcBef>
                <a:spcPts val="0"/>
              </a:spcBef>
              <a:buClr>
                <a:schemeClr val="dk1"/>
              </a:buClr>
              <a:buSzPct val="100000"/>
              <a:buFont typeface="Gloria Hallelujah"/>
            </a:pPr>
            <a:r>
              <a:rPr lang="en-US" sz="3000">
                <a:solidFill>
                  <a:schemeClr val="dk1"/>
                </a:solidFill>
              </a:rPr>
              <a:t>Uses a set of </a:t>
            </a:r>
            <a:r>
              <a:rPr lang="en-US" sz="3000" b="1">
                <a:solidFill>
                  <a:srgbClr val="6B9462"/>
                </a:solidFill>
              </a:rPr>
              <a:t>known malicious data</a:t>
            </a:r>
            <a:r>
              <a:rPr lang="en-US" sz="3000">
                <a:solidFill>
                  <a:schemeClr val="dk1"/>
                </a:solidFill>
              </a:rPr>
              <a:t> patterns or attack rules that are </a:t>
            </a:r>
            <a:r>
              <a:rPr lang="en-US" sz="3000" b="1">
                <a:solidFill>
                  <a:srgbClr val="6B9462"/>
                </a:solidFill>
              </a:rPr>
              <a:t>compared with current behavior</a:t>
            </a:r>
          </a:p>
          <a:p>
            <a:pPr marL="342900" lvl="0" indent="-147320" rtl="0">
              <a:lnSpc>
                <a:spcPct val="100000"/>
              </a:lnSpc>
              <a:spcBef>
                <a:spcPts val="1240"/>
              </a:spcBef>
              <a:buClr>
                <a:schemeClr val="dk1"/>
              </a:buClr>
              <a:buSzPct val="100000"/>
              <a:buFont typeface="Gloria Hallelujah"/>
            </a:pPr>
            <a:r>
              <a:rPr lang="en-US" sz="3000">
                <a:solidFill>
                  <a:schemeClr val="dk1"/>
                </a:solidFill>
              </a:rPr>
              <a:t>Also known as </a:t>
            </a:r>
            <a:r>
              <a:rPr lang="en-US" sz="3000" b="1">
                <a:solidFill>
                  <a:srgbClr val="6B9462"/>
                </a:solidFill>
              </a:rPr>
              <a:t>misuse detection</a:t>
            </a:r>
          </a:p>
          <a:p>
            <a:pPr marL="342900" lvl="0" indent="-147320" rtl="0">
              <a:lnSpc>
                <a:spcPct val="100000"/>
              </a:lnSpc>
              <a:spcBef>
                <a:spcPts val="1240"/>
              </a:spcBef>
              <a:spcAft>
                <a:spcPts val="800"/>
              </a:spcAft>
              <a:buClr>
                <a:schemeClr val="dk1"/>
              </a:buClr>
              <a:buSzPct val="100000"/>
              <a:buFont typeface="Gloria Hallelujah"/>
            </a:pPr>
            <a:r>
              <a:rPr lang="en-US" sz="3000" b="1">
                <a:solidFill>
                  <a:srgbClr val="6B9462"/>
                </a:solidFill>
              </a:rPr>
              <a:t>Can only identify known attacks</a:t>
            </a:r>
            <a:r>
              <a:rPr lang="en-US" sz="3000">
                <a:solidFill>
                  <a:schemeClr val="dk1"/>
                </a:solidFill>
              </a:rPr>
              <a:t> for which it has patterns or rules</a:t>
            </a:r>
          </a:p>
        </p:txBody>
      </p:sp>
      <p:sp>
        <p:nvSpPr>
          <p:cNvPr id="168" name="Shape 168"/>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Analysis Approaches</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300616" y="291000"/>
            <a:ext cx="10363200" cy="1143000"/>
          </a:xfrm>
          <a:prstGeom prst="rect">
            <a:avLst/>
          </a:prstGeom>
        </p:spPr>
        <p:txBody>
          <a:bodyPr lIns="117825" tIns="117825" rIns="117825" bIns="117825" anchor="ctr" anchorCtr="0">
            <a:noAutofit/>
          </a:bodyPr>
          <a:lstStyle/>
          <a:p>
            <a:pPr lvl="0" rtl="0">
              <a:spcBef>
                <a:spcPts val="0"/>
              </a:spcBef>
              <a:buNone/>
            </a:pPr>
            <a:r>
              <a:rPr lang="en-US"/>
              <a:t>Anomaly Detection Quiz</a:t>
            </a:r>
          </a:p>
        </p:txBody>
      </p:sp>
      <p:sp>
        <p:nvSpPr>
          <p:cNvPr id="175" name="Shape 175"/>
          <p:cNvSpPr txBox="1">
            <a:spLocks noGrp="1"/>
          </p:cNvSpPr>
          <p:nvPr>
            <p:ph type="body" idx="1"/>
          </p:nvPr>
        </p:nvSpPr>
        <p:spPr>
          <a:xfrm>
            <a:off x="2408250" y="1108200"/>
            <a:ext cx="9184799" cy="13829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6699FF"/>
                </a:solidFill>
              </a:rPr>
              <a:t>Check all answers that are true</a:t>
            </a:r>
            <a:r>
              <a:rPr lang="en-US" sz="3000">
                <a:solidFill>
                  <a:schemeClr val="dk1"/>
                </a:solidFill>
              </a:rPr>
              <a:t> regarding Anomaly detection systems:</a:t>
            </a:r>
          </a:p>
          <a:p>
            <a:pPr lvl="0" rtl="0">
              <a:spcBef>
                <a:spcPts val="0"/>
              </a:spcBef>
              <a:buNone/>
            </a:pPr>
            <a:endParaRPr sz="3000">
              <a:solidFill>
                <a:schemeClr val="dk1"/>
              </a:solidFill>
            </a:endParaRPr>
          </a:p>
        </p:txBody>
      </p:sp>
      <p:sp>
        <p:nvSpPr>
          <p:cNvPr id="176" name="Shape 176"/>
          <p:cNvSpPr txBox="1"/>
          <p:nvPr/>
        </p:nvSpPr>
        <p:spPr>
          <a:xfrm>
            <a:off x="1944075" y="2895300"/>
            <a:ext cx="9609000" cy="3000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The longer the system is in use, the more it learns about network activity.</a:t>
            </a:r>
          </a:p>
          <a:p>
            <a:pPr lvl="0" rtl="0">
              <a:spcBef>
                <a:spcPts val="0"/>
              </a:spcBef>
              <a:buNone/>
            </a:pPr>
            <a:endParaRPr sz="3000">
              <a:solidFill>
                <a:schemeClr val="dk1"/>
              </a:solidFill>
              <a:latin typeface="Gloria Hallelujah"/>
              <a:ea typeface="Gloria Hallelujah"/>
              <a:cs typeface="Gloria Hallelujah"/>
              <a:sym typeface="Gloria Hallelujah"/>
            </a:endParaRPr>
          </a:p>
          <a:p>
            <a:pPr lvl="0" rtl="0">
              <a:spcBef>
                <a:spcPts val="0"/>
              </a:spcBef>
              <a:buNone/>
            </a:pPr>
            <a:r>
              <a:rPr lang="en-US" sz="3000">
                <a:solidFill>
                  <a:schemeClr val="dk1"/>
                </a:solidFill>
                <a:latin typeface="Gloria Hallelujah"/>
                <a:ea typeface="Gloria Hallelujah"/>
                <a:cs typeface="Gloria Hallelujah"/>
                <a:sym typeface="Gloria Hallelujah"/>
              </a:rPr>
              <a:t>If malicious activity looks like normal traffic to the system, it will not detect an attack. </a:t>
            </a:r>
          </a:p>
          <a:p>
            <a:pPr lvl="0" rtl="0">
              <a:spcBef>
                <a:spcPts val="0"/>
              </a:spcBef>
              <a:buNone/>
            </a:pPr>
            <a:endParaRPr sz="3000">
              <a:solidFill>
                <a:schemeClr val="dk1"/>
              </a:solidFill>
              <a:latin typeface="Gloria Hallelujah"/>
              <a:ea typeface="Gloria Hallelujah"/>
              <a:cs typeface="Gloria Hallelujah"/>
              <a:sym typeface="Gloria Hallelujah"/>
            </a:endParaRPr>
          </a:p>
          <a:p>
            <a:pPr lvl="0" rtl="0">
              <a:spcBef>
                <a:spcPts val="0"/>
              </a:spcBef>
              <a:buNone/>
            </a:pPr>
            <a:r>
              <a:rPr lang="en-US" sz="3000">
                <a:solidFill>
                  <a:schemeClr val="dk1"/>
                </a:solidFill>
                <a:latin typeface="Gloria Hallelujah"/>
                <a:ea typeface="Gloria Hallelujah"/>
                <a:cs typeface="Gloria Hallelujah"/>
                <a:sym typeface="Gloria Hallelujah"/>
              </a:rPr>
              <a:t>False positives can become a problem, normal usage can be mistaken for an attack. </a:t>
            </a:r>
          </a:p>
        </p:txBody>
      </p:sp>
      <p:sp>
        <p:nvSpPr>
          <p:cNvPr id="177" name="Shape 177"/>
          <p:cNvSpPr/>
          <p:nvPr/>
        </p:nvSpPr>
        <p:spPr>
          <a:xfrm>
            <a:off x="935350" y="26785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78" name="Shape 178"/>
          <p:cNvSpPr/>
          <p:nvPr/>
        </p:nvSpPr>
        <p:spPr>
          <a:xfrm>
            <a:off x="935350" y="40604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79" name="Shape 179"/>
          <p:cNvSpPr/>
          <p:nvPr/>
        </p:nvSpPr>
        <p:spPr>
          <a:xfrm>
            <a:off x="935350" y="53734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pic>
        <p:nvPicPr>
          <p:cNvPr id="180" name="Shape 180"/>
          <p:cNvPicPr preferRelativeResize="0"/>
          <p:nvPr/>
        </p:nvPicPr>
        <p:blipFill>
          <a:blip r:embed="rId3">
            <a:alphaModFix/>
          </a:blip>
          <a:stretch>
            <a:fillRect/>
          </a:stretch>
        </p:blipFill>
        <p:spPr>
          <a:xfrm>
            <a:off x="584621" y="382046"/>
            <a:ext cx="1617449" cy="1785496"/>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5"/>
        <p:cNvGrpSpPr/>
        <p:nvPr/>
      </p:nvGrpSpPr>
      <p:grpSpPr>
        <a:xfrm>
          <a:off x="0" y="0"/>
          <a:ext cx="0" cy="0"/>
          <a:chOff x="0" y="0"/>
          <a:chExt cx="0" cy="0"/>
        </a:xfrm>
      </p:grpSpPr>
      <p:sp>
        <p:nvSpPr>
          <p:cNvPr id="186" name="Shape 186"/>
          <p:cNvSpPr txBox="1">
            <a:spLocks noGrp="1"/>
          </p:cNvSpPr>
          <p:nvPr>
            <p:ph type="title"/>
          </p:nvPr>
        </p:nvSpPr>
        <p:spPr>
          <a:xfrm>
            <a:off x="459816" y="241075"/>
            <a:ext cx="10363200" cy="1143000"/>
          </a:xfrm>
          <a:prstGeom prst="rect">
            <a:avLst/>
          </a:prstGeom>
        </p:spPr>
        <p:txBody>
          <a:bodyPr lIns="117825" tIns="117825" rIns="117825" bIns="117825" anchor="ctr" anchorCtr="0">
            <a:noAutofit/>
          </a:bodyPr>
          <a:lstStyle/>
          <a:p>
            <a:pPr lvl="0" rtl="0">
              <a:spcBef>
                <a:spcPts val="0"/>
              </a:spcBef>
              <a:buNone/>
            </a:pPr>
            <a:r>
              <a:rPr lang="en-US"/>
              <a:t>Signature Detection Quiz</a:t>
            </a:r>
          </a:p>
        </p:txBody>
      </p:sp>
      <p:sp>
        <p:nvSpPr>
          <p:cNvPr id="187" name="Shape 187"/>
          <p:cNvSpPr txBox="1">
            <a:spLocks noGrp="1"/>
          </p:cNvSpPr>
          <p:nvPr>
            <p:ph type="body" idx="1"/>
          </p:nvPr>
        </p:nvSpPr>
        <p:spPr>
          <a:xfrm>
            <a:off x="2202075" y="981575"/>
            <a:ext cx="8871600" cy="1448699"/>
          </a:xfrm>
          <a:prstGeom prst="rect">
            <a:avLst/>
          </a:prstGeom>
        </p:spPr>
        <p:txBody>
          <a:bodyPr lIns="117825" tIns="117825" rIns="117825" bIns="117825" anchor="t" anchorCtr="0">
            <a:noAutofit/>
          </a:bodyPr>
          <a:lstStyle/>
          <a:p>
            <a:pPr lvl="0" rtl="0">
              <a:spcBef>
                <a:spcPts val="0"/>
              </a:spcBef>
              <a:buNone/>
            </a:pPr>
            <a:r>
              <a:rPr lang="en-US" sz="3000" b="1">
                <a:solidFill>
                  <a:srgbClr val="6699FF"/>
                </a:solidFill>
              </a:rPr>
              <a:t>Check all answers that are true </a:t>
            </a:r>
            <a:r>
              <a:rPr lang="en-US" sz="3000">
                <a:solidFill>
                  <a:schemeClr val="dk1"/>
                </a:solidFill>
              </a:rPr>
              <a:t>regarding Signature Based detection:</a:t>
            </a:r>
          </a:p>
        </p:txBody>
      </p:sp>
      <p:sp>
        <p:nvSpPr>
          <p:cNvPr id="188" name="Shape 188"/>
          <p:cNvSpPr txBox="1"/>
          <p:nvPr/>
        </p:nvSpPr>
        <p:spPr>
          <a:xfrm>
            <a:off x="1784475" y="2294213"/>
            <a:ext cx="10507199" cy="4048799"/>
          </a:xfrm>
          <a:prstGeom prst="rect">
            <a:avLst/>
          </a:prstGeom>
          <a:noFill/>
          <a:ln>
            <a:noFill/>
          </a:ln>
        </p:spPr>
        <p:txBody>
          <a:bodyPr lIns="91425" tIns="91425" rIns="91425" bIns="91425" anchor="ctr" anchorCtr="0">
            <a:noAutofit/>
          </a:bodyPr>
          <a:lstStyle/>
          <a:p>
            <a:pPr lvl="0" rtl="0">
              <a:spcBef>
                <a:spcPts val="0"/>
              </a:spcBef>
              <a:buNone/>
            </a:pPr>
            <a:r>
              <a:rPr lang="en-US" sz="3000" dirty="0">
                <a:solidFill>
                  <a:schemeClr val="dk1"/>
                </a:solidFill>
                <a:latin typeface="Gloria Hallelujah"/>
                <a:ea typeface="Gloria Hallelujah"/>
                <a:cs typeface="Gloria Hallelujah"/>
                <a:sym typeface="Gloria Hallelujah"/>
              </a:rPr>
              <a:t>New threats can be detected immediately.</a:t>
            </a:r>
          </a:p>
          <a:p>
            <a:pPr lvl="0" rtl="0">
              <a:spcBef>
                <a:spcPts val="0"/>
              </a:spcBef>
              <a:buNone/>
            </a:pPr>
            <a:endParaRPr sz="3000" dirty="0">
              <a:solidFill>
                <a:schemeClr val="dk1"/>
              </a:solidFill>
              <a:latin typeface="Gloria Hallelujah"/>
              <a:ea typeface="Gloria Hallelujah"/>
              <a:cs typeface="Gloria Hallelujah"/>
              <a:sym typeface="Gloria Hallelujah"/>
            </a:endParaRPr>
          </a:p>
          <a:p>
            <a:pPr lvl="0" rtl="0">
              <a:spcBef>
                <a:spcPts val="0"/>
              </a:spcBef>
              <a:buNone/>
            </a:pPr>
            <a:r>
              <a:rPr lang="en-US" sz="3000" dirty="0">
                <a:solidFill>
                  <a:schemeClr val="dk1"/>
                </a:solidFill>
                <a:latin typeface="Gloria Hallelujah"/>
                <a:ea typeface="Gloria Hallelujah"/>
                <a:cs typeface="Gloria Hallelujah"/>
                <a:sym typeface="Gloria Hallelujah"/>
              </a:rPr>
              <a:t>When a new virus is identified, it must be added to the signature databases</a:t>
            </a:r>
          </a:p>
          <a:p>
            <a:pPr lvl="0" rtl="0">
              <a:spcBef>
                <a:spcPts val="0"/>
              </a:spcBef>
              <a:buNone/>
            </a:pPr>
            <a:endParaRPr sz="3000" dirty="0">
              <a:solidFill>
                <a:schemeClr val="dk1"/>
              </a:solidFill>
              <a:latin typeface="Gloria Hallelujah"/>
              <a:ea typeface="Gloria Hallelujah"/>
              <a:cs typeface="Gloria Hallelujah"/>
              <a:sym typeface="Gloria Hallelujah"/>
            </a:endParaRPr>
          </a:p>
          <a:p>
            <a:pPr lvl="0" rtl="0">
              <a:spcBef>
                <a:spcPts val="0"/>
              </a:spcBef>
              <a:buNone/>
            </a:pPr>
            <a:r>
              <a:rPr lang="en-US" sz="3000" dirty="0">
                <a:solidFill>
                  <a:schemeClr val="dk1"/>
                </a:solidFill>
                <a:latin typeface="Gloria Hallelujah"/>
                <a:ea typeface="Gloria Hallelujah"/>
                <a:cs typeface="Gloria Hallelujah"/>
                <a:sym typeface="Gloria Hallelujah"/>
              </a:rPr>
              <a:t>Can only detect an intrusion attempt if it matches a pattern that is in the database</a:t>
            </a:r>
          </a:p>
        </p:txBody>
      </p:sp>
      <p:pic>
        <p:nvPicPr>
          <p:cNvPr id="189" name="Shape 189"/>
          <p:cNvPicPr preferRelativeResize="0"/>
          <p:nvPr/>
        </p:nvPicPr>
        <p:blipFill>
          <a:blip r:embed="rId3">
            <a:alphaModFix/>
          </a:blip>
          <a:stretch>
            <a:fillRect/>
          </a:stretch>
        </p:blipFill>
        <p:spPr>
          <a:xfrm>
            <a:off x="584621" y="382046"/>
            <a:ext cx="1617449" cy="1785496"/>
          </a:xfrm>
          <a:prstGeom prst="rect">
            <a:avLst/>
          </a:prstGeom>
          <a:noFill/>
          <a:ln>
            <a:noFill/>
          </a:ln>
        </p:spPr>
      </p:pic>
      <p:sp>
        <p:nvSpPr>
          <p:cNvPr id="190" name="Shape 190"/>
          <p:cNvSpPr/>
          <p:nvPr/>
        </p:nvSpPr>
        <p:spPr>
          <a:xfrm>
            <a:off x="859150" y="27547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91" name="Shape 191"/>
          <p:cNvSpPr/>
          <p:nvPr/>
        </p:nvSpPr>
        <p:spPr>
          <a:xfrm>
            <a:off x="859150" y="37556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92" name="Shape 192"/>
          <p:cNvSpPr/>
          <p:nvPr/>
        </p:nvSpPr>
        <p:spPr>
          <a:xfrm>
            <a:off x="859150" y="50686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 Variety of Classification Approaches</a:t>
            </a:r>
          </a:p>
        </p:txBody>
      </p:sp>
      <p:sp>
        <p:nvSpPr>
          <p:cNvPr id="199" name="Shape 199"/>
          <p:cNvSpPr txBox="1">
            <a:spLocks noGrp="1"/>
          </p:cNvSpPr>
          <p:nvPr>
            <p:ph type="body" idx="1"/>
          </p:nvPr>
        </p:nvSpPr>
        <p:spPr>
          <a:xfrm>
            <a:off x="2760875" y="1257650"/>
            <a:ext cx="8440499" cy="53723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40740"/>
              <a:buFont typeface="Arial"/>
              <a:buNone/>
            </a:pPr>
            <a:r>
              <a:rPr lang="en-US" b="1">
                <a:solidFill>
                  <a:srgbClr val="6699FF"/>
                </a:solidFill>
              </a:rPr>
              <a:t>Statistical:</a:t>
            </a:r>
            <a:r>
              <a:rPr lang="en-US">
                <a:solidFill>
                  <a:schemeClr val="dk1"/>
                </a:solidFill>
              </a:rPr>
              <a:t> Analysis of the observed behavior using univariate, multivariate, or time-series models of </a:t>
            </a:r>
            <a:r>
              <a:rPr lang="en-US">
                <a:solidFill>
                  <a:srgbClr val="6B9462"/>
                </a:solidFill>
              </a:rPr>
              <a:t>observed metrics</a:t>
            </a:r>
            <a:r>
              <a:rPr lang="en-US">
                <a:solidFill>
                  <a:schemeClr val="dk1"/>
                </a:solidFill>
              </a:rPr>
              <a:t>.</a:t>
            </a:r>
          </a:p>
          <a:p>
            <a:pPr marL="0" lvl="0" indent="0" rtl="0">
              <a:lnSpc>
                <a:spcPct val="100000"/>
              </a:lnSpc>
              <a:spcBef>
                <a:spcPts val="0"/>
              </a:spcBef>
              <a:buClr>
                <a:schemeClr val="dk1"/>
              </a:buClr>
              <a:buFont typeface="Arial"/>
              <a:buNone/>
            </a:pPr>
            <a:endParaRPr>
              <a:solidFill>
                <a:schemeClr val="dk1"/>
              </a:solidFill>
            </a:endParaRPr>
          </a:p>
          <a:p>
            <a:pPr marL="0" lvl="0" indent="0" rtl="0">
              <a:lnSpc>
                <a:spcPct val="100000"/>
              </a:lnSpc>
              <a:spcBef>
                <a:spcPts val="0"/>
              </a:spcBef>
              <a:buClr>
                <a:schemeClr val="dk1"/>
              </a:buClr>
              <a:buSzPct val="40740"/>
              <a:buFont typeface="Arial"/>
              <a:buNone/>
            </a:pPr>
            <a:r>
              <a:rPr lang="en-US" b="1">
                <a:solidFill>
                  <a:srgbClr val="6699FF"/>
                </a:solidFill>
              </a:rPr>
              <a:t>Knowledge Based</a:t>
            </a:r>
            <a:r>
              <a:rPr lang="en-US">
                <a:solidFill>
                  <a:schemeClr val="dk1"/>
                </a:solidFill>
              </a:rPr>
              <a:t>: Approaches use an expert system that classifies observed behavior according to a set of rules that </a:t>
            </a:r>
            <a:r>
              <a:rPr lang="en-US">
                <a:solidFill>
                  <a:srgbClr val="6B9462"/>
                </a:solidFill>
              </a:rPr>
              <a:t>model legitimate behavior</a:t>
            </a:r>
            <a:r>
              <a:rPr lang="en-US">
                <a:solidFill>
                  <a:schemeClr val="dk1"/>
                </a:solidFill>
              </a:rPr>
              <a:t>.</a:t>
            </a:r>
          </a:p>
          <a:p>
            <a:pPr marL="0" lvl="0" indent="0" rtl="0">
              <a:lnSpc>
                <a:spcPct val="100000"/>
              </a:lnSpc>
              <a:spcBef>
                <a:spcPts val="0"/>
              </a:spcBef>
              <a:buClr>
                <a:schemeClr val="dk1"/>
              </a:buClr>
              <a:buFont typeface="Arial"/>
              <a:buNone/>
            </a:pPr>
            <a:endParaRPr>
              <a:solidFill>
                <a:schemeClr val="dk1"/>
              </a:solidFill>
            </a:endParaRPr>
          </a:p>
          <a:p>
            <a:pPr marL="0" lvl="0" indent="0" rtl="0">
              <a:lnSpc>
                <a:spcPct val="100000"/>
              </a:lnSpc>
              <a:spcBef>
                <a:spcPts val="360"/>
              </a:spcBef>
              <a:buClr>
                <a:schemeClr val="dk1"/>
              </a:buClr>
              <a:buSzPct val="25000"/>
              <a:buFont typeface="Arial"/>
              <a:buNone/>
            </a:pPr>
            <a:r>
              <a:rPr lang="en-US" b="1">
                <a:solidFill>
                  <a:srgbClr val="6699FF"/>
                </a:solidFill>
              </a:rPr>
              <a:t>Machine Learning:</a:t>
            </a:r>
            <a:r>
              <a:rPr lang="en-US">
                <a:solidFill>
                  <a:schemeClr val="dk1"/>
                </a:solidFill>
              </a:rPr>
              <a:t> Approaches automatically determine a suitable classification model from the training data using </a:t>
            </a:r>
            <a:r>
              <a:rPr lang="en-US">
                <a:solidFill>
                  <a:srgbClr val="6B9462"/>
                </a:solidFill>
              </a:rPr>
              <a:t>data mining techniques</a:t>
            </a:r>
            <a:r>
              <a:rPr lang="en-US">
                <a:solidFill>
                  <a:schemeClr val="dk1"/>
                </a:solidFill>
              </a:rPr>
              <a:t>.</a:t>
            </a:r>
          </a:p>
        </p:txBody>
      </p:sp>
      <p:pic>
        <p:nvPicPr>
          <p:cNvPr id="200" name="Shape 200"/>
          <p:cNvPicPr preferRelativeResize="0"/>
          <p:nvPr/>
        </p:nvPicPr>
        <p:blipFill>
          <a:blip r:embed="rId3">
            <a:alphaModFix/>
          </a:blip>
          <a:stretch>
            <a:fillRect/>
          </a:stretch>
        </p:blipFill>
        <p:spPr>
          <a:xfrm>
            <a:off x="300600" y="1257650"/>
            <a:ext cx="2290950" cy="5154648"/>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Defense-in-Depth</a:t>
            </a:r>
          </a:p>
        </p:txBody>
      </p:sp>
      <p:pic>
        <p:nvPicPr>
          <p:cNvPr id="26" name="Shape 26"/>
          <p:cNvPicPr preferRelativeResize="0"/>
          <p:nvPr/>
        </p:nvPicPr>
        <p:blipFill>
          <a:blip r:embed="rId3">
            <a:alphaModFix/>
          </a:blip>
          <a:stretch>
            <a:fillRect/>
          </a:stretch>
        </p:blipFill>
        <p:spPr>
          <a:xfrm>
            <a:off x="1351775" y="1208324"/>
            <a:ext cx="9284152" cy="495032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txBox="1">
            <a:spLocks noGrp="1"/>
          </p:cNvSpPr>
          <p:nvPr>
            <p:ph type="body" idx="1"/>
          </p:nvPr>
        </p:nvSpPr>
        <p:spPr>
          <a:xfrm>
            <a:off x="812241" y="1371600"/>
            <a:ext cx="10363200"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A61C00"/>
                </a:solidFill>
              </a:rPr>
              <a:t>Issues Affecting Performance:</a:t>
            </a:r>
          </a:p>
          <a:p>
            <a:pPr marL="0" lvl="0" indent="0" rtl="0">
              <a:lnSpc>
                <a:spcPct val="100000"/>
              </a:lnSpc>
              <a:spcBef>
                <a:spcPts val="0"/>
              </a:spcBef>
              <a:buNone/>
            </a:pPr>
            <a:endParaRPr sz="3000">
              <a:solidFill>
                <a:srgbClr val="6699FF"/>
              </a:solidFill>
            </a:endParaRPr>
          </a:p>
        </p:txBody>
      </p:sp>
      <p:sp>
        <p:nvSpPr>
          <p:cNvPr id="207" name="Shape 20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 Variety of Classification Approaches</a:t>
            </a:r>
          </a:p>
        </p:txBody>
      </p:sp>
      <p:sp>
        <p:nvSpPr>
          <p:cNvPr id="208" name="Shape 208"/>
          <p:cNvSpPr txBox="1"/>
          <p:nvPr/>
        </p:nvSpPr>
        <p:spPr>
          <a:xfrm>
            <a:off x="2162187" y="4115575"/>
            <a:ext cx="3000000" cy="3000000"/>
          </a:xfrm>
          <a:prstGeom prst="rect">
            <a:avLst/>
          </a:prstGeom>
          <a:noFill/>
          <a:ln>
            <a:noFill/>
          </a:ln>
        </p:spPr>
        <p:txBody>
          <a:bodyPr lIns="91425" tIns="91425" rIns="91425" bIns="91425" anchor="ctr" anchorCtr="0">
            <a:noAutofit/>
          </a:bodyPr>
          <a:lstStyle/>
          <a:p>
            <a:pPr marL="457200" lvl="0" indent="-419100" rtl="0">
              <a:spcBef>
                <a:spcPts val="0"/>
              </a:spcBef>
              <a:buClr>
                <a:srgbClr val="6B9462"/>
              </a:buClr>
              <a:buSzPct val="100000"/>
              <a:buFont typeface="Gloria Hallelujah"/>
              <a:buChar char="●"/>
            </a:pPr>
            <a:r>
              <a:rPr lang="en-US" sz="3000" b="1">
                <a:solidFill>
                  <a:srgbClr val="6B9462"/>
                </a:solidFill>
                <a:latin typeface="Gloria Hallelujah"/>
                <a:ea typeface="Gloria Hallelujah"/>
                <a:cs typeface="Gloria Hallelujah"/>
                <a:sym typeface="Gloria Hallelujah"/>
              </a:rPr>
              <a:t>Efficiency</a:t>
            </a:r>
          </a:p>
          <a:p>
            <a:pPr lvl="0" rtl="0">
              <a:spcBef>
                <a:spcPts val="0"/>
              </a:spcBef>
              <a:buNone/>
            </a:pPr>
            <a:endParaRPr b="1">
              <a:solidFill>
                <a:srgbClr val="6B9462"/>
              </a:solidFill>
            </a:endParaRPr>
          </a:p>
        </p:txBody>
      </p:sp>
      <p:sp>
        <p:nvSpPr>
          <p:cNvPr id="209" name="Shape 209"/>
          <p:cNvSpPr txBox="1"/>
          <p:nvPr/>
        </p:nvSpPr>
        <p:spPr>
          <a:xfrm>
            <a:off x="7292950" y="4053500"/>
            <a:ext cx="3000000" cy="3000000"/>
          </a:xfrm>
          <a:prstGeom prst="rect">
            <a:avLst/>
          </a:prstGeom>
          <a:noFill/>
          <a:ln>
            <a:noFill/>
          </a:ln>
        </p:spPr>
        <p:txBody>
          <a:bodyPr lIns="91425" tIns="91425" rIns="91425" bIns="91425" anchor="ctr" anchorCtr="0">
            <a:noAutofit/>
          </a:bodyPr>
          <a:lstStyle/>
          <a:p>
            <a:pPr marL="457200" lvl="0" indent="-419100" rtl="0">
              <a:spcBef>
                <a:spcPts val="0"/>
              </a:spcBef>
              <a:buClr>
                <a:srgbClr val="6B9462"/>
              </a:buClr>
              <a:buSzPct val="100000"/>
              <a:buFont typeface="Gloria Hallelujah"/>
              <a:buChar char="●"/>
            </a:pPr>
            <a:r>
              <a:rPr lang="en-US" sz="3000" b="1">
                <a:solidFill>
                  <a:srgbClr val="6B9462"/>
                </a:solidFill>
                <a:latin typeface="Gloria Hallelujah"/>
                <a:ea typeface="Gloria Hallelujah"/>
                <a:cs typeface="Gloria Hallelujah"/>
                <a:sym typeface="Gloria Hallelujah"/>
              </a:rPr>
              <a:t>Cost of Detection</a:t>
            </a:r>
          </a:p>
        </p:txBody>
      </p:sp>
      <p:pic>
        <p:nvPicPr>
          <p:cNvPr id="210" name="Shape 210"/>
          <p:cNvPicPr preferRelativeResize="0"/>
          <p:nvPr/>
        </p:nvPicPr>
        <p:blipFill>
          <a:blip r:embed="rId3">
            <a:alphaModFix/>
          </a:blip>
          <a:stretch>
            <a:fillRect/>
          </a:stretch>
        </p:blipFill>
        <p:spPr>
          <a:xfrm>
            <a:off x="7596362" y="2311137"/>
            <a:ext cx="1895475" cy="2409825"/>
          </a:xfrm>
          <a:prstGeom prst="rect">
            <a:avLst/>
          </a:prstGeom>
          <a:noFill/>
          <a:ln>
            <a:noFill/>
          </a:ln>
        </p:spPr>
      </p:pic>
      <p:pic>
        <p:nvPicPr>
          <p:cNvPr id="211" name="Shape 211"/>
          <p:cNvPicPr preferRelativeResize="0"/>
          <p:nvPr/>
        </p:nvPicPr>
        <p:blipFill>
          <a:blip r:embed="rId4">
            <a:alphaModFix/>
          </a:blip>
          <a:stretch>
            <a:fillRect/>
          </a:stretch>
        </p:blipFill>
        <p:spPr>
          <a:xfrm>
            <a:off x="2356650" y="2467000"/>
            <a:ext cx="2409825" cy="24098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16"/>
        <p:cNvGrpSpPr/>
        <p:nvPr/>
      </p:nvGrpSpPr>
      <p:grpSpPr>
        <a:xfrm>
          <a:off x="0" y="0"/>
          <a:ext cx="0" cy="0"/>
          <a:chOff x="0" y="0"/>
          <a:chExt cx="0" cy="0"/>
        </a:xfrm>
      </p:grpSpPr>
      <p:sp>
        <p:nvSpPr>
          <p:cNvPr id="217" name="Shape 217"/>
          <p:cNvSpPr txBox="1">
            <a:spLocks noGrp="1"/>
          </p:cNvSpPr>
          <p:nvPr>
            <p:ph type="title"/>
          </p:nvPr>
        </p:nvSpPr>
        <p:spPr>
          <a:xfrm>
            <a:off x="-834983" y="290975"/>
            <a:ext cx="10363200" cy="1143000"/>
          </a:xfrm>
          <a:prstGeom prst="rect">
            <a:avLst/>
          </a:prstGeom>
        </p:spPr>
        <p:txBody>
          <a:bodyPr lIns="117825" tIns="117825" rIns="117825" bIns="117825" anchor="ctr" anchorCtr="0">
            <a:noAutofit/>
          </a:bodyPr>
          <a:lstStyle/>
          <a:p>
            <a:pPr lvl="0" rtl="0">
              <a:spcBef>
                <a:spcPts val="0"/>
              </a:spcBef>
              <a:buNone/>
            </a:pPr>
            <a:r>
              <a:rPr lang="en-US"/>
              <a:t>Anomaly Quiz</a:t>
            </a:r>
          </a:p>
        </p:txBody>
      </p:sp>
      <p:sp>
        <p:nvSpPr>
          <p:cNvPr id="218" name="Shape 218"/>
          <p:cNvSpPr txBox="1">
            <a:spLocks noGrp="1"/>
          </p:cNvSpPr>
          <p:nvPr>
            <p:ph type="body" idx="1"/>
          </p:nvPr>
        </p:nvSpPr>
        <p:spPr>
          <a:xfrm>
            <a:off x="2621675" y="1271800"/>
            <a:ext cx="8422199" cy="49046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a:solidFill>
                  <a:schemeClr val="dk1"/>
                </a:solidFill>
              </a:rPr>
              <a:t>Which of the following </a:t>
            </a:r>
            <a:r>
              <a:rPr lang="en-US" sz="3000" b="1">
                <a:solidFill>
                  <a:srgbClr val="6699FF"/>
                </a:solidFill>
              </a:rPr>
              <a:t>could be considered an anomaly</a:t>
            </a:r>
            <a:r>
              <a:rPr lang="en-US" sz="3000">
                <a:solidFill>
                  <a:schemeClr val="dk1"/>
                </a:solidFill>
              </a:rPr>
              <a:t> to typical network traffic?</a:t>
            </a:r>
          </a:p>
        </p:txBody>
      </p:sp>
      <p:pic>
        <p:nvPicPr>
          <p:cNvPr id="219" name="Shape 219"/>
          <p:cNvPicPr preferRelativeResize="0"/>
          <p:nvPr/>
        </p:nvPicPr>
        <p:blipFill>
          <a:blip r:embed="rId3">
            <a:alphaModFix/>
          </a:blip>
          <a:stretch>
            <a:fillRect/>
          </a:stretch>
        </p:blipFill>
        <p:spPr>
          <a:xfrm>
            <a:off x="584621" y="382046"/>
            <a:ext cx="1617449" cy="1785496"/>
          </a:xfrm>
          <a:prstGeom prst="rect">
            <a:avLst/>
          </a:prstGeom>
          <a:noFill/>
          <a:ln>
            <a:noFill/>
          </a:ln>
        </p:spPr>
      </p:pic>
      <p:sp>
        <p:nvSpPr>
          <p:cNvPr id="220" name="Shape 220"/>
          <p:cNvSpPr/>
          <p:nvPr/>
        </p:nvSpPr>
        <p:spPr>
          <a:xfrm>
            <a:off x="4965900" y="30199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21" name="Shape 221"/>
          <p:cNvSpPr txBox="1"/>
          <p:nvPr/>
        </p:nvSpPr>
        <p:spPr>
          <a:xfrm>
            <a:off x="6077075" y="2772175"/>
            <a:ext cx="4966799" cy="3247800"/>
          </a:xfrm>
          <a:prstGeom prst="rect">
            <a:avLst/>
          </a:prstGeom>
          <a:noFill/>
          <a:ln>
            <a:noFill/>
          </a:ln>
        </p:spPr>
        <p:txBody>
          <a:bodyPr lIns="91425" tIns="91425" rIns="91425" bIns="91425" anchor="ctr" anchorCtr="0">
            <a:noAutofit/>
          </a:bodyPr>
          <a:lstStyle/>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A IP address</a:t>
            </a:r>
          </a:p>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A port address</a:t>
            </a:r>
          </a:p>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Packet length</a:t>
            </a:r>
          </a:p>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Flag setting</a:t>
            </a:r>
          </a:p>
        </p:txBody>
      </p:sp>
      <p:sp>
        <p:nvSpPr>
          <p:cNvPr id="222" name="Shape 222"/>
          <p:cNvSpPr/>
          <p:nvPr/>
        </p:nvSpPr>
        <p:spPr>
          <a:xfrm>
            <a:off x="4965900" y="37819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23" name="Shape 223"/>
          <p:cNvSpPr/>
          <p:nvPr/>
        </p:nvSpPr>
        <p:spPr>
          <a:xfrm>
            <a:off x="4965900" y="45439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24" name="Shape 224"/>
          <p:cNvSpPr/>
          <p:nvPr/>
        </p:nvSpPr>
        <p:spPr>
          <a:xfrm>
            <a:off x="4965900" y="53059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pic>
        <p:nvPicPr>
          <p:cNvPr id="225" name="Shape 225"/>
          <p:cNvPicPr preferRelativeResize="0"/>
          <p:nvPr/>
        </p:nvPicPr>
        <p:blipFill rotWithShape="1">
          <a:blip r:embed="rId4">
            <a:alphaModFix/>
          </a:blip>
          <a:srcRect r="61553"/>
          <a:stretch/>
        </p:blipFill>
        <p:spPr>
          <a:xfrm>
            <a:off x="1053024" y="2772175"/>
            <a:ext cx="3177047" cy="35881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Shape 23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Statistical Approaches</a:t>
            </a:r>
          </a:p>
        </p:txBody>
      </p:sp>
      <p:sp>
        <p:nvSpPr>
          <p:cNvPr id="232" name="Shape 232"/>
          <p:cNvSpPr txBox="1">
            <a:spLocks noGrp="1"/>
          </p:cNvSpPr>
          <p:nvPr>
            <p:ph type="body" idx="1"/>
          </p:nvPr>
        </p:nvSpPr>
        <p:spPr>
          <a:xfrm>
            <a:off x="3615475" y="1195500"/>
            <a:ext cx="7530899" cy="21093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6699FF"/>
                </a:solidFill>
              </a:rPr>
              <a:t>Characteristics:</a:t>
            </a:r>
          </a:p>
          <a:p>
            <a:pPr marL="457200" lvl="0" indent="-228600" rtl="0">
              <a:lnSpc>
                <a:spcPct val="100000"/>
              </a:lnSpc>
              <a:spcBef>
                <a:spcPts val="0"/>
              </a:spcBef>
              <a:buClr>
                <a:schemeClr val="dk1"/>
              </a:buClr>
              <a:buSzPct val="100000"/>
            </a:pPr>
            <a:r>
              <a:rPr lang="en-US" sz="3000">
                <a:solidFill>
                  <a:schemeClr val="dk1"/>
                </a:solidFill>
              </a:rPr>
              <a:t>Use captured sensor data</a:t>
            </a:r>
          </a:p>
          <a:p>
            <a:pPr marL="457200" lvl="0" indent="-228600" rtl="0">
              <a:lnSpc>
                <a:spcPct val="100000"/>
              </a:lnSpc>
              <a:spcBef>
                <a:spcPts val="0"/>
              </a:spcBef>
              <a:buClr>
                <a:schemeClr val="dk1"/>
              </a:buClr>
              <a:buSzPct val="100000"/>
            </a:pPr>
            <a:r>
              <a:rPr lang="en-US" sz="3000">
                <a:solidFill>
                  <a:schemeClr val="dk1"/>
                </a:solidFill>
              </a:rPr>
              <a:t>Multivariate models using time of and order of the event</a:t>
            </a:r>
          </a:p>
        </p:txBody>
      </p:sp>
      <p:sp>
        <p:nvSpPr>
          <p:cNvPr id="233" name="Shape 233"/>
          <p:cNvSpPr txBox="1"/>
          <p:nvPr/>
        </p:nvSpPr>
        <p:spPr>
          <a:xfrm>
            <a:off x="812250" y="2741700"/>
            <a:ext cx="5417999" cy="4040099"/>
          </a:xfrm>
          <a:prstGeom prst="rect">
            <a:avLst/>
          </a:prstGeom>
          <a:noFill/>
          <a:ln>
            <a:noFill/>
          </a:ln>
        </p:spPr>
        <p:txBody>
          <a:bodyPr lIns="91425" tIns="91425" rIns="91425" bIns="91425" anchor="ctr" anchorCtr="0">
            <a:noAutofit/>
          </a:bodyPr>
          <a:lstStyle/>
          <a:p>
            <a:pPr lvl="0" rtl="0">
              <a:spcBef>
                <a:spcPts val="0"/>
              </a:spcBef>
              <a:buNone/>
            </a:pPr>
            <a:r>
              <a:rPr lang="en-US" sz="2800" b="1">
                <a:solidFill>
                  <a:srgbClr val="6B9462"/>
                </a:solidFill>
                <a:latin typeface="Gloria Hallelujah"/>
                <a:ea typeface="Gloria Hallelujah"/>
                <a:cs typeface="Gloria Hallelujah"/>
                <a:sym typeface="Gloria Hallelujah"/>
              </a:rPr>
              <a:t>Advantages:</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their relative simplicity </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low computation cost</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lack of assumptions about expected behavior</a:t>
            </a:r>
          </a:p>
        </p:txBody>
      </p:sp>
      <p:sp>
        <p:nvSpPr>
          <p:cNvPr id="234" name="Shape 234"/>
          <p:cNvSpPr txBox="1"/>
          <p:nvPr/>
        </p:nvSpPr>
        <p:spPr>
          <a:xfrm>
            <a:off x="6329625" y="3480900"/>
            <a:ext cx="5106000" cy="3000000"/>
          </a:xfrm>
          <a:prstGeom prst="rect">
            <a:avLst/>
          </a:prstGeom>
          <a:noFill/>
          <a:ln>
            <a:noFill/>
          </a:ln>
        </p:spPr>
        <p:txBody>
          <a:bodyPr lIns="91425" tIns="91425" rIns="91425" bIns="91425" anchor="ctr" anchorCtr="0">
            <a:noAutofit/>
          </a:bodyPr>
          <a:lstStyle/>
          <a:p>
            <a:pPr lvl="0" rtl="0">
              <a:spcBef>
                <a:spcPts val="0"/>
              </a:spcBef>
              <a:buNone/>
            </a:pPr>
            <a:r>
              <a:rPr lang="en-US" sz="2800" b="1">
                <a:solidFill>
                  <a:srgbClr val="A61C00"/>
                </a:solidFill>
                <a:latin typeface="Gloria Hallelujah"/>
                <a:ea typeface="Gloria Hallelujah"/>
                <a:cs typeface="Gloria Hallelujah"/>
                <a:sym typeface="Gloria Hallelujah"/>
              </a:rPr>
              <a:t>Disadvantages:</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difficulty selecting suitable metrics</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not all behaviors can be modeled using these approaches.</a:t>
            </a:r>
          </a:p>
        </p:txBody>
      </p:sp>
      <p:pic>
        <p:nvPicPr>
          <p:cNvPr id="235" name="Shape 235"/>
          <p:cNvPicPr preferRelativeResize="0"/>
          <p:nvPr/>
        </p:nvPicPr>
        <p:blipFill>
          <a:blip r:embed="rId3">
            <a:alphaModFix/>
          </a:blip>
          <a:stretch>
            <a:fillRect/>
          </a:stretch>
        </p:blipFill>
        <p:spPr>
          <a:xfrm>
            <a:off x="645274" y="1283701"/>
            <a:ext cx="2585399" cy="1532597"/>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Shape 24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Knowledge Based Approaches </a:t>
            </a:r>
          </a:p>
        </p:txBody>
      </p:sp>
      <p:sp>
        <p:nvSpPr>
          <p:cNvPr id="242" name="Shape 242"/>
          <p:cNvSpPr txBox="1">
            <a:spLocks noGrp="1"/>
          </p:cNvSpPr>
          <p:nvPr>
            <p:ph type="body" idx="1"/>
          </p:nvPr>
        </p:nvSpPr>
        <p:spPr>
          <a:xfrm>
            <a:off x="4475296" y="1371600"/>
            <a:ext cx="63582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a:solidFill>
                  <a:schemeClr val="dk1"/>
                </a:solidFill>
              </a:rPr>
              <a:t>Developed during training to </a:t>
            </a:r>
            <a:r>
              <a:rPr lang="en-US" sz="3000" b="1">
                <a:solidFill>
                  <a:srgbClr val="6699FF"/>
                </a:solidFill>
              </a:rPr>
              <a:t>characterize data into distinct classes</a:t>
            </a:r>
          </a:p>
        </p:txBody>
      </p:sp>
      <p:sp>
        <p:nvSpPr>
          <p:cNvPr id="243" name="Shape 243"/>
          <p:cNvSpPr txBox="1"/>
          <p:nvPr/>
        </p:nvSpPr>
        <p:spPr>
          <a:xfrm>
            <a:off x="1166800" y="3958800"/>
            <a:ext cx="3414000" cy="2899200"/>
          </a:xfrm>
          <a:prstGeom prst="rect">
            <a:avLst/>
          </a:prstGeom>
          <a:noFill/>
          <a:ln>
            <a:noFill/>
          </a:ln>
        </p:spPr>
        <p:txBody>
          <a:bodyPr lIns="91425" tIns="91425" rIns="91425" bIns="91425" anchor="ctr" anchorCtr="0">
            <a:noAutofit/>
          </a:bodyPr>
          <a:lstStyle/>
          <a:p>
            <a:pPr lvl="0" rtl="0">
              <a:spcBef>
                <a:spcPts val="0"/>
              </a:spcBef>
              <a:buNone/>
            </a:pPr>
            <a:r>
              <a:rPr lang="en-US" sz="2800" b="1">
                <a:solidFill>
                  <a:srgbClr val="6B9462"/>
                </a:solidFill>
                <a:latin typeface="Gloria Hallelujah"/>
                <a:ea typeface="Gloria Hallelujah"/>
                <a:cs typeface="Gloria Hallelujah"/>
                <a:sym typeface="Gloria Hallelujah"/>
              </a:rPr>
              <a:t>Advantages:</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Robust</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Flexible</a:t>
            </a:r>
          </a:p>
          <a:p>
            <a:pPr marL="190500" lvl="0" indent="0" rtl="0">
              <a:lnSpc>
                <a:spcPct val="150000"/>
              </a:lnSpc>
              <a:spcBef>
                <a:spcPts val="800"/>
              </a:spcBef>
              <a:buNone/>
            </a:pPr>
            <a:endParaRPr sz="2800">
              <a:solidFill>
                <a:schemeClr val="dk1"/>
              </a:solidFill>
              <a:latin typeface="Gloria Hallelujah"/>
              <a:ea typeface="Gloria Hallelujah"/>
              <a:cs typeface="Gloria Hallelujah"/>
              <a:sym typeface="Gloria Hallelujah"/>
            </a:endParaRPr>
          </a:p>
        </p:txBody>
      </p:sp>
      <p:sp>
        <p:nvSpPr>
          <p:cNvPr id="244" name="Shape 244"/>
          <p:cNvSpPr txBox="1"/>
          <p:nvPr/>
        </p:nvSpPr>
        <p:spPr>
          <a:xfrm>
            <a:off x="4918350" y="3294200"/>
            <a:ext cx="6257100" cy="3000000"/>
          </a:xfrm>
          <a:prstGeom prst="rect">
            <a:avLst/>
          </a:prstGeom>
          <a:noFill/>
          <a:ln>
            <a:noFill/>
          </a:ln>
        </p:spPr>
        <p:txBody>
          <a:bodyPr lIns="91425" tIns="91425" rIns="91425" bIns="91425" anchor="ctr" anchorCtr="0">
            <a:noAutofit/>
          </a:bodyPr>
          <a:lstStyle/>
          <a:p>
            <a:pPr lvl="0" rtl="0">
              <a:spcBef>
                <a:spcPts val="0"/>
              </a:spcBef>
              <a:buNone/>
            </a:pPr>
            <a:r>
              <a:rPr lang="en-US" sz="2800" b="1">
                <a:solidFill>
                  <a:srgbClr val="A61C00"/>
                </a:solidFill>
                <a:latin typeface="Gloria Hallelujah"/>
                <a:ea typeface="Gloria Hallelujah"/>
                <a:cs typeface="Gloria Hallelujah"/>
                <a:sym typeface="Gloria Hallelujah"/>
              </a:rPr>
              <a:t>Disadvantages:</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The difficulty and time required to develop knowledge from the data</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Human experts must assist with the process</a:t>
            </a:r>
          </a:p>
        </p:txBody>
      </p:sp>
      <p:pic>
        <p:nvPicPr>
          <p:cNvPr id="245" name="Shape 245"/>
          <p:cNvPicPr preferRelativeResize="0"/>
          <p:nvPr/>
        </p:nvPicPr>
        <p:blipFill>
          <a:blip r:embed="rId3">
            <a:alphaModFix/>
          </a:blip>
          <a:stretch>
            <a:fillRect/>
          </a:stretch>
        </p:blipFill>
        <p:spPr>
          <a:xfrm>
            <a:off x="812250" y="1371600"/>
            <a:ext cx="3176350" cy="234227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50"/>
        <p:cNvGrpSpPr/>
        <p:nvPr/>
      </p:nvGrpSpPr>
      <p:grpSpPr>
        <a:xfrm>
          <a:off x="0" y="0"/>
          <a:ext cx="0" cy="0"/>
          <a:chOff x="0" y="0"/>
          <a:chExt cx="0" cy="0"/>
        </a:xfrm>
      </p:grpSpPr>
      <p:sp>
        <p:nvSpPr>
          <p:cNvPr id="251" name="Shape 251"/>
          <p:cNvSpPr txBox="1">
            <a:spLocks noGrp="1"/>
          </p:cNvSpPr>
          <p:nvPr>
            <p:ph type="title"/>
          </p:nvPr>
        </p:nvSpPr>
        <p:spPr>
          <a:xfrm>
            <a:off x="2447000" y="409450"/>
            <a:ext cx="10363200" cy="1730700"/>
          </a:xfrm>
          <a:prstGeom prst="rect">
            <a:avLst/>
          </a:prstGeom>
        </p:spPr>
        <p:txBody>
          <a:bodyPr lIns="117825" tIns="117825" rIns="117825" bIns="117825" anchor="ctr" anchorCtr="0">
            <a:noAutofit/>
          </a:bodyPr>
          <a:lstStyle/>
          <a:p>
            <a:pPr algn="l" rtl="0">
              <a:lnSpc>
                <a:spcPct val="100000"/>
              </a:lnSpc>
              <a:spcBef>
                <a:spcPts val="0"/>
              </a:spcBef>
              <a:buNone/>
            </a:pPr>
            <a:r>
              <a:rPr lang="en-US">
                <a:solidFill>
                  <a:srgbClr val="9B37AA"/>
                </a:solidFill>
              </a:rPr>
              <a:t>Statistical &amp; Knowledge</a:t>
            </a:r>
          </a:p>
          <a:p>
            <a:pPr lvl="0" algn="l" rtl="0">
              <a:lnSpc>
                <a:spcPct val="100000"/>
              </a:lnSpc>
              <a:spcBef>
                <a:spcPts val="0"/>
              </a:spcBef>
              <a:buNone/>
            </a:pPr>
            <a:r>
              <a:rPr lang="en-US">
                <a:solidFill>
                  <a:srgbClr val="9B37AA"/>
                </a:solidFill>
              </a:rPr>
              <a:t>Based Approaches Quiz</a:t>
            </a:r>
          </a:p>
        </p:txBody>
      </p:sp>
      <p:sp>
        <p:nvSpPr>
          <p:cNvPr id="252" name="Shape 252"/>
          <p:cNvSpPr txBox="1">
            <a:spLocks noGrp="1"/>
          </p:cNvSpPr>
          <p:nvPr>
            <p:ph type="body" idx="1"/>
          </p:nvPr>
        </p:nvSpPr>
        <p:spPr>
          <a:xfrm>
            <a:off x="387500" y="2167550"/>
            <a:ext cx="10968900" cy="4904699"/>
          </a:xfrm>
          <a:prstGeom prst="rect">
            <a:avLst/>
          </a:prstGeom>
        </p:spPr>
        <p:txBody>
          <a:bodyPr lIns="117825" tIns="117825" rIns="117825" bIns="117825" anchor="t" anchorCtr="0">
            <a:noAutofit/>
          </a:bodyPr>
          <a:lstStyle/>
          <a:p>
            <a:pPr lvl="0" rtl="0">
              <a:lnSpc>
                <a:spcPct val="100000"/>
              </a:lnSpc>
              <a:spcBef>
                <a:spcPts val="0"/>
              </a:spcBef>
              <a:buNone/>
            </a:pPr>
            <a:r>
              <a:rPr lang="en-US" sz="3000">
                <a:solidFill>
                  <a:schemeClr val="dk1"/>
                </a:solidFill>
              </a:rPr>
              <a:t>Which of these characteristics describes the </a:t>
            </a:r>
            <a:r>
              <a:rPr lang="en-US" sz="3000" b="1">
                <a:solidFill>
                  <a:srgbClr val="6699FF"/>
                </a:solidFill>
              </a:rPr>
              <a:t>statistical approach</a:t>
            </a:r>
            <a:r>
              <a:rPr lang="en-US" sz="3000">
                <a:solidFill>
                  <a:schemeClr val="dk1"/>
                </a:solidFill>
              </a:rPr>
              <a:t> and which describe a </a:t>
            </a:r>
            <a:r>
              <a:rPr lang="en-US" sz="3000" b="1">
                <a:solidFill>
                  <a:srgbClr val="6699FF"/>
                </a:solidFill>
              </a:rPr>
              <a:t>knowledge based </a:t>
            </a:r>
            <a:r>
              <a:rPr lang="en-US" sz="3000">
                <a:solidFill>
                  <a:schemeClr val="dk1"/>
                </a:solidFill>
              </a:rPr>
              <a:t>approach?  </a:t>
            </a:r>
            <a:r>
              <a:rPr lang="en-US" sz="3000" b="1">
                <a:solidFill>
                  <a:srgbClr val="6699FF"/>
                </a:solidFill>
              </a:rPr>
              <a:t>Write S or K in the box:</a:t>
            </a:r>
          </a:p>
        </p:txBody>
      </p:sp>
      <p:sp>
        <p:nvSpPr>
          <p:cNvPr id="253" name="Shape 253"/>
          <p:cNvSpPr txBox="1"/>
          <p:nvPr/>
        </p:nvSpPr>
        <p:spPr>
          <a:xfrm>
            <a:off x="1660925" y="3664325"/>
            <a:ext cx="9420300" cy="3000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Any action that does not fit the normal behavior profile is considered an attack. </a:t>
            </a:r>
          </a:p>
          <a:p>
            <a:pPr lvl="0" rtl="0">
              <a:spcBef>
                <a:spcPts val="0"/>
              </a:spcBef>
              <a:buNone/>
            </a:pPr>
            <a:endParaRPr sz="3000">
              <a:solidFill>
                <a:schemeClr val="dk1"/>
              </a:solidFill>
              <a:latin typeface="Gloria Hallelujah"/>
              <a:ea typeface="Gloria Hallelujah"/>
              <a:cs typeface="Gloria Hallelujah"/>
              <a:sym typeface="Gloria Hallelujah"/>
            </a:endParaRPr>
          </a:p>
          <a:p>
            <a:pPr lvl="0" rtl="0">
              <a:spcBef>
                <a:spcPts val="0"/>
              </a:spcBef>
              <a:buNone/>
            </a:pPr>
            <a:r>
              <a:rPr lang="en-US" sz="3000">
                <a:solidFill>
                  <a:schemeClr val="dk1"/>
                </a:solidFill>
                <a:latin typeface="Gloria Hallelujah"/>
                <a:ea typeface="Gloria Hallelujah"/>
                <a:cs typeface="Gloria Hallelujah"/>
                <a:sym typeface="Gloria Hallelujah"/>
              </a:rPr>
              <a:t>Any action that is not classified as normal is considered to be an attack. </a:t>
            </a:r>
          </a:p>
        </p:txBody>
      </p:sp>
      <p:pic>
        <p:nvPicPr>
          <p:cNvPr id="254" name="Shape 254"/>
          <p:cNvPicPr preferRelativeResize="0"/>
          <p:nvPr/>
        </p:nvPicPr>
        <p:blipFill>
          <a:blip r:embed="rId3">
            <a:alphaModFix/>
          </a:blip>
          <a:stretch>
            <a:fillRect/>
          </a:stretch>
        </p:blipFill>
        <p:spPr>
          <a:xfrm>
            <a:off x="584621" y="382046"/>
            <a:ext cx="1617449" cy="1785496"/>
          </a:xfrm>
          <a:prstGeom prst="rect">
            <a:avLst/>
          </a:prstGeom>
          <a:noFill/>
          <a:ln>
            <a:noFill/>
          </a:ln>
        </p:spPr>
      </p:pic>
      <p:sp>
        <p:nvSpPr>
          <p:cNvPr id="255" name="Shape 255"/>
          <p:cNvSpPr/>
          <p:nvPr/>
        </p:nvSpPr>
        <p:spPr>
          <a:xfrm>
            <a:off x="685750" y="41635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56" name="Shape 256"/>
          <p:cNvSpPr/>
          <p:nvPr/>
        </p:nvSpPr>
        <p:spPr>
          <a:xfrm>
            <a:off x="685750" y="54515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pic>
        <p:nvPicPr>
          <p:cNvPr id="262" name="Shape 262"/>
          <p:cNvPicPr preferRelativeResize="0"/>
          <p:nvPr/>
        </p:nvPicPr>
        <p:blipFill>
          <a:blip r:embed="rId3">
            <a:alphaModFix/>
          </a:blip>
          <a:stretch>
            <a:fillRect/>
          </a:stretch>
        </p:blipFill>
        <p:spPr>
          <a:xfrm>
            <a:off x="865349" y="512999"/>
            <a:ext cx="1995875" cy="2926375"/>
          </a:xfrm>
          <a:prstGeom prst="rect">
            <a:avLst/>
          </a:prstGeom>
          <a:noFill/>
          <a:ln>
            <a:noFill/>
          </a:ln>
        </p:spPr>
      </p:pic>
      <p:sp>
        <p:nvSpPr>
          <p:cNvPr id="263" name="Shape 26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Machine Learning Approaches</a:t>
            </a:r>
          </a:p>
        </p:txBody>
      </p:sp>
      <p:sp>
        <p:nvSpPr>
          <p:cNvPr id="264" name="Shape 264"/>
          <p:cNvSpPr txBox="1">
            <a:spLocks noGrp="1"/>
          </p:cNvSpPr>
          <p:nvPr>
            <p:ph type="body" idx="1"/>
          </p:nvPr>
        </p:nvSpPr>
        <p:spPr>
          <a:xfrm>
            <a:off x="4858625" y="1268000"/>
            <a:ext cx="68166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a:solidFill>
                  <a:schemeClr val="dk1"/>
                </a:solidFill>
              </a:rPr>
              <a:t>Use </a:t>
            </a:r>
            <a:r>
              <a:rPr lang="en-US" sz="3000" b="1">
                <a:solidFill>
                  <a:srgbClr val="6699FF"/>
                </a:solidFill>
              </a:rPr>
              <a:t>data mining techniques</a:t>
            </a:r>
            <a:r>
              <a:rPr lang="en-US" sz="3000">
                <a:solidFill>
                  <a:schemeClr val="dk1"/>
                </a:solidFill>
              </a:rPr>
              <a:t> to develop a model that can classify data as normal or anomalous</a:t>
            </a:r>
          </a:p>
        </p:txBody>
      </p:sp>
      <p:sp>
        <p:nvSpPr>
          <p:cNvPr id="265" name="Shape 265"/>
          <p:cNvSpPr txBox="1"/>
          <p:nvPr/>
        </p:nvSpPr>
        <p:spPr>
          <a:xfrm>
            <a:off x="938850" y="3297475"/>
            <a:ext cx="5065799" cy="3283799"/>
          </a:xfrm>
          <a:prstGeom prst="rect">
            <a:avLst/>
          </a:prstGeom>
          <a:noFill/>
          <a:ln>
            <a:noFill/>
          </a:ln>
        </p:spPr>
        <p:txBody>
          <a:bodyPr lIns="91425" tIns="91425" rIns="91425" bIns="91425" anchor="ctr" anchorCtr="0">
            <a:noAutofit/>
          </a:bodyPr>
          <a:lstStyle/>
          <a:p>
            <a:pPr lvl="0" rtl="0">
              <a:spcBef>
                <a:spcPts val="0"/>
              </a:spcBef>
              <a:buNone/>
            </a:pPr>
            <a:r>
              <a:rPr lang="en-US" sz="2700" b="1">
                <a:solidFill>
                  <a:srgbClr val="6B9462"/>
                </a:solidFill>
                <a:latin typeface="Gloria Hallelujah"/>
                <a:ea typeface="Gloria Hallelujah"/>
                <a:cs typeface="Gloria Hallelujah"/>
                <a:sym typeface="Gloria Hallelujah"/>
              </a:rPr>
              <a:t>Advantages:</a:t>
            </a:r>
          </a:p>
          <a:p>
            <a:pPr marL="457200" lvl="0" indent="-400050" rtl="0">
              <a:spcBef>
                <a:spcPts val="0"/>
              </a:spcBef>
              <a:buClr>
                <a:schemeClr val="dk1"/>
              </a:buClr>
              <a:buSzPct val="100000"/>
              <a:buFont typeface="Gloria Hallelujah"/>
              <a:buChar char="●"/>
            </a:pPr>
            <a:r>
              <a:rPr lang="en-US" sz="2700">
                <a:solidFill>
                  <a:schemeClr val="dk1"/>
                </a:solidFill>
                <a:latin typeface="Gloria Hallelujah"/>
                <a:ea typeface="Gloria Hallelujah"/>
                <a:cs typeface="Gloria Hallelujah"/>
                <a:sym typeface="Gloria Hallelujah"/>
              </a:rPr>
              <a:t>Flexibility</a:t>
            </a:r>
          </a:p>
          <a:p>
            <a:pPr marL="457200" lvl="0" indent="-400050" rtl="0">
              <a:spcBef>
                <a:spcPts val="0"/>
              </a:spcBef>
              <a:buClr>
                <a:schemeClr val="dk1"/>
              </a:buClr>
              <a:buSzPct val="100000"/>
              <a:buFont typeface="Gloria Hallelujah"/>
              <a:buChar char="●"/>
            </a:pPr>
            <a:r>
              <a:rPr lang="en-US" sz="2700">
                <a:solidFill>
                  <a:schemeClr val="dk1"/>
                </a:solidFill>
                <a:latin typeface="Gloria Hallelujah"/>
                <a:ea typeface="Gloria Hallelujah"/>
                <a:cs typeface="Gloria Hallelujah"/>
                <a:sym typeface="Gloria Hallelujah"/>
              </a:rPr>
              <a:t>Adaptability</a:t>
            </a:r>
          </a:p>
          <a:p>
            <a:pPr marL="457200" lvl="0" indent="-400050" rtl="0">
              <a:spcBef>
                <a:spcPts val="0"/>
              </a:spcBef>
              <a:buClr>
                <a:schemeClr val="dk1"/>
              </a:buClr>
              <a:buSzPct val="100000"/>
              <a:buFont typeface="Gloria Hallelujah"/>
              <a:buChar char="●"/>
            </a:pPr>
            <a:r>
              <a:rPr lang="en-US" sz="2700">
                <a:solidFill>
                  <a:schemeClr val="dk1"/>
                </a:solidFill>
                <a:latin typeface="Gloria Hallelujah"/>
                <a:ea typeface="Gloria Hallelujah"/>
                <a:cs typeface="Gloria Hallelujah"/>
                <a:sym typeface="Gloria Hallelujah"/>
              </a:rPr>
              <a:t>Ability to capture interdependencies between observed metrics</a:t>
            </a:r>
          </a:p>
        </p:txBody>
      </p:sp>
      <p:sp>
        <p:nvSpPr>
          <p:cNvPr id="266" name="Shape 266"/>
          <p:cNvSpPr txBox="1"/>
          <p:nvPr/>
        </p:nvSpPr>
        <p:spPr>
          <a:xfrm>
            <a:off x="5293700" y="3439375"/>
            <a:ext cx="6536700" cy="3000000"/>
          </a:xfrm>
          <a:prstGeom prst="rect">
            <a:avLst/>
          </a:prstGeom>
          <a:noFill/>
          <a:ln>
            <a:noFill/>
          </a:ln>
        </p:spPr>
        <p:txBody>
          <a:bodyPr lIns="91425" tIns="91425" rIns="91425" bIns="91425" anchor="ctr" anchorCtr="0">
            <a:noAutofit/>
          </a:bodyPr>
          <a:lstStyle/>
          <a:p>
            <a:pPr lvl="0" rtl="0">
              <a:spcBef>
                <a:spcPts val="0"/>
              </a:spcBef>
              <a:buNone/>
            </a:pPr>
            <a:r>
              <a:rPr lang="en-US" sz="2700" b="1">
                <a:solidFill>
                  <a:srgbClr val="A61C00"/>
                </a:solidFill>
                <a:latin typeface="Gloria Hallelujah"/>
                <a:ea typeface="Gloria Hallelujah"/>
                <a:cs typeface="Gloria Hallelujah"/>
                <a:sym typeface="Gloria Hallelujah"/>
              </a:rPr>
              <a:t>Disadvantages:</a:t>
            </a:r>
          </a:p>
          <a:p>
            <a:pPr marL="457200" lvl="0" indent="-400050" rtl="0">
              <a:spcBef>
                <a:spcPts val="0"/>
              </a:spcBef>
              <a:buClr>
                <a:schemeClr val="dk1"/>
              </a:buClr>
              <a:buSzPct val="100000"/>
              <a:buFont typeface="Gloria Hallelujah"/>
              <a:buChar char="●"/>
            </a:pPr>
            <a:r>
              <a:rPr lang="en-US" sz="2700">
                <a:solidFill>
                  <a:schemeClr val="dk1"/>
                </a:solidFill>
                <a:latin typeface="Gloria Hallelujah"/>
                <a:ea typeface="Gloria Hallelujah"/>
                <a:cs typeface="Gloria Hallelujah"/>
                <a:sym typeface="Gloria Hallelujah"/>
              </a:rPr>
              <a:t>Dependency on assumptions about accepted behavior</a:t>
            </a:r>
          </a:p>
          <a:p>
            <a:pPr marL="457200" lvl="0" indent="-400050" rtl="0">
              <a:spcBef>
                <a:spcPts val="0"/>
              </a:spcBef>
              <a:buClr>
                <a:schemeClr val="dk1"/>
              </a:buClr>
              <a:buSzPct val="100000"/>
              <a:buFont typeface="Gloria Hallelujah"/>
              <a:buChar char="●"/>
            </a:pPr>
            <a:r>
              <a:rPr lang="en-US" sz="2700">
                <a:solidFill>
                  <a:schemeClr val="dk1"/>
                </a:solidFill>
                <a:latin typeface="Gloria Hallelujah"/>
                <a:ea typeface="Gloria Hallelujah"/>
                <a:cs typeface="Gloria Hallelujah"/>
                <a:sym typeface="Gloria Hallelujah"/>
              </a:rPr>
              <a:t>High false alarm rate</a:t>
            </a:r>
          </a:p>
          <a:p>
            <a:pPr marL="457200" lvl="0" indent="-400050" rtl="0">
              <a:spcBef>
                <a:spcPts val="0"/>
              </a:spcBef>
              <a:buClr>
                <a:schemeClr val="dk1"/>
              </a:buClr>
              <a:buSzPct val="100000"/>
              <a:buFont typeface="Gloria Hallelujah"/>
              <a:buChar char="●"/>
            </a:pPr>
            <a:r>
              <a:rPr lang="en-US" sz="2700">
                <a:solidFill>
                  <a:schemeClr val="dk1"/>
                </a:solidFill>
                <a:latin typeface="Gloria Hallelujah"/>
                <a:ea typeface="Gloria Hallelujah"/>
                <a:cs typeface="Gloria Hallelujah"/>
                <a:sym typeface="Gloria Hallelujah"/>
              </a:rPr>
              <a:t>High resource cost</a:t>
            </a:r>
          </a:p>
          <a:p>
            <a:pPr marL="457200" lvl="0" indent="-400050" rtl="0">
              <a:spcBef>
                <a:spcPts val="0"/>
              </a:spcBef>
              <a:buClr>
                <a:schemeClr val="dk1"/>
              </a:buClr>
              <a:buSzPct val="100000"/>
              <a:buFont typeface="Gloria Hallelujah"/>
              <a:buChar char="●"/>
            </a:pPr>
            <a:r>
              <a:rPr lang="en-US" sz="2700">
                <a:solidFill>
                  <a:schemeClr val="dk1"/>
                </a:solidFill>
                <a:latin typeface="Gloria Hallelujah"/>
                <a:ea typeface="Gloria Hallelujah"/>
                <a:cs typeface="Gloria Hallelujah"/>
                <a:sym typeface="Gloria Hallelujah"/>
              </a:rPr>
              <a:t>Significant time and computational resources</a:t>
            </a:r>
          </a:p>
        </p:txBody>
      </p:sp>
      <p:pic>
        <p:nvPicPr>
          <p:cNvPr id="267" name="Shape 267"/>
          <p:cNvPicPr preferRelativeResize="0"/>
          <p:nvPr/>
        </p:nvPicPr>
        <p:blipFill>
          <a:blip r:embed="rId3">
            <a:alphaModFix/>
          </a:blip>
          <a:stretch>
            <a:fillRect/>
          </a:stretch>
        </p:blipFill>
        <p:spPr>
          <a:xfrm>
            <a:off x="2861216" y="1367791"/>
            <a:ext cx="1412875" cy="207157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Shape 27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sz="3300">
                <a:solidFill>
                  <a:srgbClr val="9B37AA"/>
                </a:solidFill>
              </a:rPr>
              <a:t>Machine Learning Intruder Detection Approaches</a:t>
            </a:r>
          </a:p>
        </p:txBody>
      </p:sp>
      <p:sp>
        <p:nvSpPr>
          <p:cNvPr id="274" name="Shape 274"/>
          <p:cNvSpPr txBox="1">
            <a:spLocks noGrp="1"/>
          </p:cNvSpPr>
          <p:nvPr>
            <p:ph type="body" idx="1"/>
          </p:nvPr>
        </p:nvSpPr>
        <p:spPr>
          <a:xfrm>
            <a:off x="5148575" y="2137400"/>
            <a:ext cx="6456300" cy="4904699"/>
          </a:xfrm>
          <a:prstGeom prst="rect">
            <a:avLst/>
          </a:prstGeom>
        </p:spPr>
        <p:txBody>
          <a:bodyPr lIns="117825" tIns="117825" rIns="117825" bIns="117825" anchor="t" anchorCtr="0">
            <a:noAutofit/>
          </a:bodyPr>
          <a:lstStyle/>
          <a:p>
            <a:pPr marL="457200" lvl="0" indent="-228600" rtl="0">
              <a:lnSpc>
                <a:spcPct val="100000"/>
              </a:lnSpc>
              <a:spcBef>
                <a:spcPts val="360"/>
              </a:spcBef>
              <a:buClr>
                <a:schemeClr val="dk1"/>
              </a:buClr>
              <a:buSzPct val="100000"/>
            </a:pPr>
            <a:r>
              <a:rPr lang="en-US" sz="3000">
                <a:solidFill>
                  <a:srgbClr val="6B9462"/>
                </a:solidFill>
              </a:rPr>
              <a:t>Bayesian networks: </a:t>
            </a:r>
            <a:r>
              <a:rPr lang="en-US" sz="3000">
                <a:solidFill>
                  <a:schemeClr val="dk1"/>
                </a:solidFill>
              </a:rPr>
              <a:t>Encode probabilistic relationships among observed metrics.</a:t>
            </a:r>
          </a:p>
          <a:p>
            <a:pPr marL="0" lvl="0" indent="0" rtl="0">
              <a:lnSpc>
                <a:spcPct val="100000"/>
              </a:lnSpc>
              <a:spcBef>
                <a:spcPts val="360"/>
              </a:spcBef>
              <a:buNone/>
            </a:pPr>
            <a:endParaRPr sz="3000">
              <a:solidFill>
                <a:schemeClr val="dk1"/>
              </a:solidFill>
            </a:endParaRPr>
          </a:p>
          <a:p>
            <a:pPr marL="457200" lvl="0" indent="-228600" rtl="0">
              <a:lnSpc>
                <a:spcPct val="100000"/>
              </a:lnSpc>
              <a:spcBef>
                <a:spcPts val="360"/>
              </a:spcBef>
              <a:buClr>
                <a:schemeClr val="dk1"/>
              </a:buClr>
              <a:buSzPct val="100000"/>
            </a:pPr>
            <a:r>
              <a:rPr lang="en-US" sz="3000">
                <a:solidFill>
                  <a:srgbClr val="6B9462"/>
                </a:solidFill>
              </a:rPr>
              <a:t>Markov models:</a:t>
            </a:r>
            <a:r>
              <a:rPr lang="en-US" sz="3000">
                <a:solidFill>
                  <a:schemeClr val="dk1"/>
                </a:solidFill>
              </a:rPr>
              <a:t> Develop a model with sets of states</a:t>
            </a:r>
          </a:p>
          <a:p>
            <a:pPr lvl="0" rtl="0">
              <a:spcBef>
                <a:spcPts val="0"/>
              </a:spcBef>
              <a:buNone/>
            </a:pPr>
            <a:endParaRPr sz="3000"/>
          </a:p>
        </p:txBody>
      </p:sp>
      <p:pic>
        <p:nvPicPr>
          <p:cNvPr id="275" name="Shape 275"/>
          <p:cNvPicPr preferRelativeResize="0"/>
          <p:nvPr/>
        </p:nvPicPr>
        <p:blipFill>
          <a:blip r:embed="rId3">
            <a:alphaModFix/>
          </a:blip>
          <a:stretch>
            <a:fillRect/>
          </a:stretch>
        </p:blipFill>
        <p:spPr>
          <a:xfrm>
            <a:off x="1366350" y="1503850"/>
            <a:ext cx="3053499" cy="447707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Shape 28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sz="3300">
                <a:solidFill>
                  <a:srgbClr val="9B37AA"/>
                </a:solidFill>
              </a:rPr>
              <a:t>Machine Learning Intruder Detection Approaches</a:t>
            </a:r>
          </a:p>
        </p:txBody>
      </p:sp>
      <p:sp>
        <p:nvSpPr>
          <p:cNvPr id="282" name="Shape 282"/>
          <p:cNvSpPr txBox="1">
            <a:spLocks noGrp="1"/>
          </p:cNvSpPr>
          <p:nvPr>
            <p:ph type="body" idx="1"/>
          </p:nvPr>
        </p:nvSpPr>
        <p:spPr>
          <a:xfrm>
            <a:off x="4727500" y="1199525"/>
            <a:ext cx="6858299" cy="4904699"/>
          </a:xfrm>
          <a:prstGeom prst="rect">
            <a:avLst/>
          </a:prstGeom>
        </p:spPr>
        <p:txBody>
          <a:bodyPr lIns="117825" tIns="117825" rIns="117825" bIns="117825" anchor="t" anchorCtr="0">
            <a:noAutofit/>
          </a:bodyPr>
          <a:lstStyle/>
          <a:p>
            <a:pPr marL="457200" lvl="0" indent="-228600" rtl="0">
              <a:lnSpc>
                <a:spcPct val="100000"/>
              </a:lnSpc>
              <a:spcBef>
                <a:spcPts val="360"/>
              </a:spcBef>
              <a:buClr>
                <a:schemeClr val="dk1"/>
              </a:buClr>
              <a:buSzPct val="100000"/>
            </a:pPr>
            <a:r>
              <a:rPr lang="en-US" sz="3000">
                <a:solidFill>
                  <a:srgbClr val="6B9462"/>
                </a:solidFill>
              </a:rPr>
              <a:t>Neural networks:</a:t>
            </a:r>
            <a:r>
              <a:rPr lang="en-US" sz="3000">
                <a:solidFill>
                  <a:schemeClr val="dk1"/>
                </a:solidFill>
              </a:rPr>
              <a:t> Simulate human brain operation with neurons and synapse between them</a:t>
            </a:r>
          </a:p>
          <a:p>
            <a:pPr marL="0" lvl="0" indent="0" rtl="0">
              <a:lnSpc>
                <a:spcPct val="100000"/>
              </a:lnSpc>
              <a:spcBef>
                <a:spcPts val="360"/>
              </a:spcBef>
              <a:buNone/>
            </a:pPr>
            <a:endParaRPr sz="3000">
              <a:solidFill>
                <a:schemeClr val="dk1"/>
              </a:solidFill>
            </a:endParaRPr>
          </a:p>
          <a:p>
            <a:pPr marL="457200" lvl="0" indent="-228600" rtl="0">
              <a:lnSpc>
                <a:spcPct val="100000"/>
              </a:lnSpc>
              <a:spcBef>
                <a:spcPts val="360"/>
              </a:spcBef>
              <a:buClr>
                <a:schemeClr val="dk1"/>
              </a:buClr>
              <a:buSzPct val="100000"/>
            </a:pPr>
            <a:r>
              <a:rPr lang="en-US" sz="3000">
                <a:solidFill>
                  <a:srgbClr val="6B9462"/>
                </a:solidFill>
              </a:rPr>
              <a:t>Clustering and outlier detection:</a:t>
            </a:r>
            <a:r>
              <a:rPr lang="en-US" sz="3000">
                <a:solidFill>
                  <a:schemeClr val="dk1"/>
                </a:solidFill>
              </a:rPr>
              <a:t> Group the observed data into clusters then identify subsequent data as either belonging to a cluster or as an outlier.</a:t>
            </a:r>
          </a:p>
          <a:p>
            <a:pPr lvl="0" rtl="0">
              <a:spcBef>
                <a:spcPts val="0"/>
              </a:spcBef>
              <a:buNone/>
            </a:pPr>
            <a:endParaRPr sz="3000"/>
          </a:p>
        </p:txBody>
      </p:sp>
      <p:pic>
        <p:nvPicPr>
          <p:cNvPr id="283" name="Shape 283"/>
          <p:cNvPicPr preferRelativeResize="0"/>
          <p:nvPr/>
        </p:nvPicPr>
        <p:blipFill>
          <a:blip r:embed="rId3">
            <a:alphaModFix/>
          </a:blip>
          <a:stretch>
            <a:fillRect/>
          </a:stretch>
        </p:blipFill>
        <p:spPr>
          <a:xfrm>
            <a:off x="1032350" y="1371600"/>
            <a:ext cx="3053499" cy="447707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88"/>
        <p:cNvGrpSpPr/>
        <p:nvPr/>
      </p:nvGrpSpPr>
      <p:grpSpPr>
        <a:xfrm>
          <a:off x="0" y="0"/>
          <a:ext cx="0" cy="0"/>
          <a:chOff x="0" y="0"/>
          <a:chExt cx="0" cy="0"/>
        </a:xfrm>
      </p:grpSpPr>
      <p:sp>
        <p:nvSpPr>
          <p:cNvPr id="289" name="Shape 289"/>
          <p:cNvSpPr txBox="1">
            <a:spLocks noGrp="1"/>
          </p:cNvSpPr>
          <p:nvPr>
            <p:ph type="title"/>
          </p:nvPr>
        </p:nvSpPr>
        <p:spPr>
          <a:xfrm>
            <a:off x="51016" y="38205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Machine Learning Quiz</a:t>
            </a:r>
          </a:p>
        </p:txBody>
      </p:sp>
      <p:sp>
        <p:nvSpPr>
          <p:cNvPr id="290" name="Shape 290"/>
          <p:cNvSpPr txBox="1">
            <a:spLocks noGrp="1"/>
          </p:cNvSpPr>
          <p:nvPr>
            <p:ph type="body" idx="1"/>
          </p:nvPr>
        </p:nvSpPr>
        <p:spPr>
          <a:xfrm>
            <a:off x="2376775" y="1287950"/>
            <a:ext cx="8467499" cy="1373699"/>
          </a:xfrm>
          <a:prstGeom prst="rect">
            <a:avLst/>
          </a:prstGeom>
        </p:spPr>
        <p:txBody>
          <a:bodyPr lIns="117825" tIns="117825" rIns="117825" bIns="117825" anchor="t" anchorCtr="0">
            <a:noAutofit/>
          </a:bodyPr>
          <a:lstStyle/>
          <a:p>
            <a:pPr lvl="0" rtl="0">
              <a:lnSpc>
                <a:spcPct val="115000"/>
              </a:lnSpc>
              <a:spcBef>
                <a:spcPts val="0"/>
              </a:spcBef>
              <a:buNone/>
            </a:pPr>
            <a:r>
              <a:rPr lang="en-US" sz="3000" b="1">
                <a:solidFill>
                  <a:schemeClr val="dk1"/>
                </a:solidFill>
              </a:rPr>
              <a:t>Which description best describes</a:t>
            </a:r>
            <a:r>
              <a:rPr lang="en-US" sz="3000">
                <a:solidFill>
                  <a:schemeClr val="dk1"/>
                </a:solidFill>
              </a:rPr>
              <a:t> the Machine Learning </a:t>
            </a:r>
            <a:r>
              <a:rPr lang="en-US" sz="3000" b="1">
                <a:solidFill>
                  <a:srgbClr val="6699FF"/>
                </a:solidFill>
              </a:rPr>
              <a:t>approach for Intruder Detection</a:t>
            </a:r>
            <a:r>
              <a:rPr lang="en-US" sz="3000">
                <a:solidFill>
                  <a:schemeClr val="dk1"/>
                </a:solidFill>
              </a:rPr>
              <a:t>:</a:t>
            </a:r>
          </a:p>
        </p:txBody>
      </p:sp>
      <p:sp>
        <p:nvSpPr>
          <p:cNvPr id="291" name="Shape 291"/>
          <p:cNvSpPr txBox="1"/>
          <p:nvPr/>
        </p:nvSpPr>
        <p:spPr>
          <a:xfrm>
            <a:off x="4717050" y="3232050"/>
            <a:ext cx="6314399" cy="3000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detects new and novel attacks</a:t>
            </a:r>
          </a:p>
          <a:p>
            <a:pPr lvl="0" rtl="0">
              <a:spcBef>
                <a:spcPts val="0"/>
              </a:spcBef>
              <a:buNone/>
            </a:pPr>
            <a:endParaRPr sz="3000">
              <a:solidFill>
                <a:schemeClr val="dk1"/>
              </a:solidFill>
              <a:latin typeface="Gloria Hallelujah"/>
              <a:ea typeface="Gloria Hallelujah"/>
              <a:cs typeface="Gloria Hallelujah"/>
              <a:sym typeface="Gloria Hallelujah"/>
            </a:endParaRPr>
          </a:p>
          <a:p>
            <a:pPr lvl="0" rtl="0">
              <a:spcBef>
                <a:spcPts val="0"/>
              </a:spcBef>
              <a:buNone/>
            </a:pPr>
            <a:r>
              <a:rPr lang="en-US" sz="3000">
                <a:solidFill>
                  <a:schemeClr val="dk1"/>
                </a:solidFill>
                <a:latin typeface="Gloria Hallelujah"/>
                <a:ea typeface="Gloria Hallelujah"/>
                <a:cs typeface="Gloria Hallelujah"/>
                <a:sym typeface="Gloria Hallelujah"/>
              </a:rPr>
              <a:t>detects attacks similar to past attacks </a:t>
            </a:r>
          </a:p>
        </p:txBody>
      </p:sp>
      <p:pic>
        <p:nvPicPr>
          <p:cNvPr id="292" name="Shape 292"/>
          <p:cNvPicPr preferRelativeResize="0"/>
          <p:nvPr/>
        </p:nvPicPr>
        <p:blipFill>
          <a:blip r:embed="rId3">
            <a:alphaModFix/>
          </a:blip>
          <a:stretch>
            <a:fillRect/>
          </a:stretch>
        </p:blipFill>
        <p:spPr>
          <a:xfrm>
            <a:off x="584621" y="382046"/>
            <a:ext cx="1617449" cy="1785496"/>
          </a:xfrm>
          <a:prstGeom prst="rect">
            <a:avLst/>
          </a:prstGeom>
          <a:noFill/>
          <a:ln>
            <a:noFill/>
          </a:ln>
        </p:spPr>
      </p:pic>
      <p:sp>
        <p:nvSpPr>
          <p:cNvPr id="293" name="Shape 293"/>
          <p:cNvSpPr/>
          <p:nvPr/>
        </p:nvSpPr>
        <p:spPr>
          <a:xfrm>
            <a:off x="3836825" y="37017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94" name="Shape 294"/>
          <p:cNvSpPr/>
          <p:nvPr/>
        </p:nvSpPr>
        <p:spPr>
          <a:xfrm>
            <a:off x="3836825" y="49523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pic>
        <p:nvPicPr>
          <p:cNvPr id="295" name="Shape 295"/>
          <p:cNvPicPr preferRelativeResize="0"/>
          <p:nvPr/>
        </p:nvPicPr>
        <p:blipFill>
          <a:blip r:embed="rId4">
            <a:alphaModFix/>
          </a:blip>
          <a:stretch>
            <a:fillRect/>
          </a:stretch>
        </p:blipFill>
        <p:spPr>
          <a:xfrm>
            <a:off x="820825" y="3232050"/>
            <a:ext cx="1906775" cy="27957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blip>
          <a:srcRect r="61553"/>
          <a:stretch/>
        </p:blipFill>
        <p:spPr>
          <a:xfrm>
            <a:off x="963975" y="1289950"/>
            <a:ext cx="4359999" cy="4924100"/>
          </a:xfrm>
          <a:prstGeom prst="rect">
            <a:avLst/>
          </a:prstGeom>
          <a:noFill/>
          <a:ln>
            <a:noFill/>
          </a:ln>
        </p:spPr>
      </p:pic>
      <p:sp>
        <p:nvSpPr>
          <p:cNvPr id="302" name="Shape 302"/>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Limitations of Anomaly Detection</a:t>
            </a:r>
          </a:p>
        </p:txBody>
      </p:sp>
      <p:sp>
        <p:nvSpPr>
          <p:cNvPr id="303" name="Shape 303"/>
          <p:cNvSpPr txBox="1">
            <a:spLocks noGrp="1"/>
          </p:cNvSpPr>
          <p:nvPr>
            <p:ph type="body" idx="1"/>
          </p:nvPr>
        </p:nvSpPr>
        <p:spPr>
          <a:xfrm>
            <a:off x="5221200" y="1781850"/>
            <a:ext cx="6130499" cy="44321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a:solidFill>
                  <a:schemeClr val="dk1"/>
                </a:solidFill>
              </a:rPr>
              <a:t>They are generally trained on </a:t>
            </a:r>
            <a:r>
              <a:rPr lang="en-US" sz="3000" b="1">
                <a:solidFill>
                  <a:srgbClr val="6B9462"/>
                </a:solidFill>
              </a:rPr>
              <a:t>legitimate data</a:t>
            </a:r>
          </a:p>
          <a:p>
            <a:pPr marL="0" indent="0" rtl="0">
              <a:lnSpc>
                <a:spcPct val="100000"/>
              </a:lnSpc>
              <a:spcBef>
                <a:spcPts val="0"/>
              </a:spcBef>
              <a:buNone/>
            </a:pPr>
            <a:endParaRPr sz="3000">
              <a:solidFill>
                <a:schemeClr val="dk1"/>
              </a:solidFill>
            </a:endParaRP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This </a:t>
            </a:r>
            <a:r>
              <a:rPr lang="en-US" sz="3000" b="1">
                <a:solidFill>
                  <a:srgbClr val="A61C00"/>
                </a:solidFill>
              </a:rPr>
              <a:t>limits the effectiveness </a:t>
            </a:r>
            <a:r>
              <a:rPr lang="en-US" sz="3000">
                <a:solidFill>
                  <a:schemeClr val="dk1"/>
                </a:solidFill>
              </a:rPr>
              <a:t>of some of the techniques discussed. </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812241" y="-12438"/>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Intrusion Examples</a:t>
            </a:r>
          </a:p>
        </p:txBody>
      </p:sp>
      <p:sp>
        <p:nvSpPr>
          <p:cNvPr id="33" name="Shape 33"/>
          <p:cNvSpPr txBox="1">
            <a:spLocks noGrp="1"/>
          </p:cNvSpPr>
          <p:nvPr>
            <p:ph type="body" idx="1"/>
          </p:nvPr>
        </p:nvSpPr>
        <p:spPr>
          <a:xfrm>
            <a:off x="832500" y="900450"/>
            <a:ext cx="5535599" cy="577199"/>
          </a:xfrm>
          <a:prstGeom prst="rect">
            <a:avLst/>
          </a:prstGeom>
        </p:spPr>
        <p:txBody>
          <a:bodyPr lIns="117825" tIns="117825" rIns="117825" bIns="117825" anchor="t" anchorCtr="0">
            <a:noAutofit/>
          </a:bodyPr>
          <a:lstStyle/>
          <a:p>
            <a:pPr marL="342900" lvl="0" indent="-219075" rtl="0">
              <a:lnSpc>
                <a:spcPct val="90000"/>
              </a:lnSpc>
              <a:spcBef>
                <a:spcPts val="0"/>
              </a:spcBef>
              <a:buClr>
                <a:schemeClr val="dk1"/>
              </a:buClr>
              <a:buSzPct val="100000"/>
              <a:buFont typeface="Gloria Hallelujah"/>
            </a:pPr>
            <a:r>
              <a:rPr lang="en-US" sz="2600">
                <a:solidFill>
                  <a:schemeClr val="dk1"/>
                </a:solidFill>
              </a:rPr>
              <a:t>Remote root compromise</a:t>
            </a:r>
          </a:p>
          <a:p>
            <a:pPr marL="0" lvl="0" indent="0" rtl="0">
              <a:lnSpc>
                <a:spcPct val="90000"/>
              </a:lnSpc>
              <a:spcBef>
                <a:spcPts val="520"/>
              </a:spcBef>
              <a:buNone/>
            </a:pPr>
            <a:endParaRPr sz="2600">
              <a:solidFill>
                <a:schemeClr val="dk1"/>
              </a:solidFill>
            </a:endParaRPr>
          </a:p>
          <a:p>
            <a:pPr lvl="0" rtl="0">
              <a:spcBef>
                <a:spcPts val="0"/>
              </a:spcBef>
              <a:buNone/>
            </a:pPr>
            <a:endParaRPr sz="2600"/>
          </a:p>
        </p:txBody>
      </p:sp>
      <p:sp>
        <p:nvSpPr>
          <p:cNvPr id="34" name="Shape 34"/>
          <p:cNvSpPr txBox="1"/>
          <p:nvPr/>
        </p:nvSpPr>
        <p:spPr>
          <a:xfrm>
            <a:off x="172425" y="1458150"/>
            <a:ext cx="6339900" cy="917999"/>
          </a:xfrm>
          <a:prstGeom prst="rect">
            <a:avLst/>
          </a:prstGeom>
          <a:noFill/>
          <a:ln>
            <a:noFill/>
          </a:ln>
        </p:spPr>
        <p:txBody>
          <a:bodyPr lIns="91425" tIns="91425" rIns="91425" bIns="91425" anchor="ctr" anchorCtr="0">
            <a:noAutofit/>
          </a:bodyPr>
          <a:lstStyle/>
          <a:p>
            <a:pPr marL="457200" lvl="0" indent="-393700" rtl="0">
              <a:spcBef>
                <a:spcPts val="0"/>
              </a:spcBef>
              <a:buClr>
                <a:schemeClr val="dk1"/>
              </a:buClr>
              <a:buSzPct val="100000"/>
              <a:buFont typeface="Gloria Hallelujah"/>
              <a:buChar char="●"/>
            </a:pPr>
            <a:r>
              <a:rPr lang="en-US" sz="2600">
                <a:solidFill>
                  <a:schemeClr val="dk1"/>
                </a:solidFill>
                <a:latin typeface="Gloria Hallelujah"/>
                <a:ea typeface="Gloria Hallelujah"/>
                <a:cs typeface="Gloria Hallelujah"/>
                <a:sym typeface="Gloria Hallelujah"/>
              </a:rPr>
              <a:t>Web server defacement</a:t>
            </a:r>
          </a:p>
        </p:txBody>
      </p:sp>
      <p:sp>
        <p:nvSpPr>
          <p:cNvPr id="35" name="Shape 35"/>
          <p:cNvSpPr txBox="1"/>
          <p:nvPr/>
        </p:nvSpPr>
        <p:spPr>
          <a:xfrm>
            <a:off x="753675" y="1805600"/>
            <a:ext cx="4350899" cy="2237699"/>
          </a:xfrm>
          <a:prstGeom prst="rect">
            <a:avLst/>
          </a:prstGeom>
          <a:noFill/>
          <a:ln>
            <a:noFill/>
          </a:ln>
        </p:spPr>
        <p:txBody>
          <a:bodyPr lIns="91425" tIns="91425" rIns="91425" bIns="91425" anchor="ctr" anchorCtr="0">
            <a:noAutofit/>
          </a:bodyPr>
          <a:lstStyle/>
          <a:p>
            <a:pPr marL="457200" lvl="0" indent="-393700" rtl="0">
              <a:spcBef>
                <a:spcPts val="0"/>
              </a:spcBef>
              <a:buClr>
                <a:schemeClr val="dk1"/>
              </a:buClr>
              <a:buSzPct val="100000"/>
              <a:buFont typeface="Gloria Hallelujah"/>
              <a:buChar char="●"/>
            </a:pPr>
            <a:r>
              <a:rPr lang="en-US" sz="2600">
                <a:solidFill>
                  <a:schemeClr val="dk1"/>
                </a:solidFill>
                <a:latin typeface="Gloria Hallelujah"/>
                <a:ea typeface="Gloria Hallelujah"/>
                <a:cs typeface="Gloria Hallelujah"/>
                <a:sym typeface="Gloria Hallelujah"/>
              </a:rPr>
              <a:t>Guessing/cracking passwords</a:t>
            </a:r>
          </a:p>
        </p:txBody>
      </p:sp>
      <p:sp>
        <p:nvSpPr>
          <p:cNvPr id="36" name="Shape 36"/>
          <p:cNvSpPr txBox="1"/>
          <p:nvPr/>
        </p:nvSpPr>
        <p:spPr>
          <a:xfrm>
            <a:off x="346375" y="3073100"/>
            <a:ext cx="4093500" cy="2362200"/>
          </a:xfrm>
          <a:prstGeom prst="rect">
            <a:avLst/>
          </a:prstGeom>
          <a:noFill/>
          <a:ln>
            <a:noFill/>
          </a:ln>
        </p:spPr>
        <p:txBody>
          <a:bodyPr lIns="91425" tIns="91425" rIns="91425" bIns="91425" anchor="ctr" anchorCtr="0">
            <a:noAutofit/>
          </a:bodyPr>
          <a:lstStyle/>
          <a:p>
            <a:pPr marL="457200" lvl="0" indent="-393700" rtl="0">
              <a:spcBef>
                <a:spcPts val="0"/>
              </a:spcBef>
              <a:buClr>
                <a:schemeClr val="dk1"/>
              </a:buClr>
              <a:buSzPct val="100000"/>
              <a:buFont typeface="Gloria Hallelujah"/>
              <a:buChar char="●"/>
            </a:pPr>
            <a:r>
              <a:rPr lang="en-US" sz="2600">
                <a:solidFill>
                  <a:schemeClr val="dk1"/>
                </a:solidFill>
                <a:latin typeface="Gloria Hallelujah"/>
                <a:ea typeface="Gloria Hallelujah"/>
                <a:cs typeface="Gloria Hallelujah"/>
                <a:sym typeface="Gloria Hallelujah"/>
              </a:rPr>
              <a:t>Copying databases containing</a:t>
            </a:r>
            <a:br>
              <a:rPr lang="en-US" sz="2600">
                <a:solidFill>
                  <a:schemeClr val="dk1"/>
                </a:solidFill>
                <a:latin typeface="Gloria Hallelujah"/>
                <a:ea typeface="Gloria Hallelujah"/>
                <a:cs typeface="Gloria Hallelujah"/>
                <a:sym typeface="Gloria Hallelujah"/>
              </a:rPr>
            </a:br>
            <a:r>
              <a:rPr lang="en-US" sz="2600">
                <a:solidFill>
                  <a:schemeClr val="dk1"/>
                </a:solidFill>
                <a:latin typeface="Gloria Hallelujah"/>
                <a:ea typeface="Gloria Hallelujah"/>
                <a:cs typeface="Gloria Hallelujah"/>
                <a:sym typeface="Gloria Hallelujah"/>
              </a:rPr>
              <a:t>credit card numbers</a:t>
            </a:r>
          </a:p>
        </p:txBody>
      </p:sp>
      <p:sp>
        <p:nvSpPr>
          <p:cNvPr id="37" name="Shape 37"/>
          <p:cNvSpPr txBox="1"/>
          <p:nvPr/>
        </p:nvSpPr>
        <p:spPr>
          <a:xfrm>
            <a:off x="543225" y="5115225"/>
            <a:ext cx="4910400" cy="1483799"/>
          </a:xfrm>
          <a:prstGeom prst="rect">
            <a:avLst/>
          </a:prstGeom>
          <a:noFill/>
          <a:ln>
            <a:noFill/>
          </a:ln>
        </p:spPr>
        <p:txBody>
          <a:bodyPr lIns="91425" tIns="91425" rIns="91425" bIns="91425" anchor="ctr" anchorCtr="0">
            <a:noAutofit/>
          </a:bodyPr>
          <a:lstStyle/>
          <a:p>
            <a:pPr marL="457200" lvl="0" indent="-393700" rtl="0">
              <a:spcBef>
                <a:spcPts val="0"/>
              </a:spcBef>
              <a:buClr>
                <a:schemeClr val="dk1"/>
              </a:buClr>
              <a:buSzPct val="100000"/>
              <a:buFont typeface="Gloria Hallelujah"/>
              <a:buChar char="●"/>
            </a:pPr>
            <a:r>
              <a:rPr lang="en-US" sz="2600">
                <a:solidFill>
                  <a:schemeClr val="dk1"/>
                </a:solidFill>
                <a:latin typeface="Gloria Hallelujah"/>
                <a:ea typeface="Gloria Hallelujah"/>
                <a:cs typeface="Gloria Hallelujah"/>
                <a:sym typeface="Gloria Hallelujah"/>
              </a:rPr>
              <a:t>Viewing sensitive data without authorization</a:t>
            </a:r>
          </a:p>
        </p:txBody>
      </p:sp>
      <p:sp>
        <p:nvSpPr>
          <p:cNvPr id="38" name="Shape 38"/>
          <p:cNvSpPr txBox="1"/>
          <p:nvPr/>
        </p:nvSpPr>
        <p:spPr>
          <a:xfrm>
            <a:off x="6126150" y="593475"/>
            <a:ext cx="5042099" cy="1326000"/>
          </a:xfrm>
          <a:prstGeom prst="rect">
            <a:avLst/>
          </a:prstGeom>
          <a:noFill/>
          <a:ln>
            <a:noFill/>
          </a:ln>
        </p:spPr>
        <p:txBody>
          <a:bodyPr lIns="91425" tIns="91425" rIns="91425" bIns="91425" anchor="ctr" anchorCtr="0">
            <a:noAutofit/>
          </a:bodyPr>
          <a:lstStyle/>
          <a:p>
            <a:pPr marL="457200" lvl="0" indent="-393700" rtl="0">
              <a:spcBef>
                <a:spcPts val="0"/>
              </a:spcBef>
              <a:buClr>
                <a:schemeClr val="dk1"/>
              </a:buClr>
              <a:buSzPct val="100000"/>
              <a:buFont typeface="Gloria Hallelujah"/>
              <a:buChar char="●"/>
            </a:pPr>
            <a:r>
              <a:rPr lang="en-US" sz="2600">
                <a:solidFill>
                  <a:schemeClr val="dk1"/>
                </a:solidFill>
                <a:latin typeface="Gloria Hallelujah"/>
                <a:ea typeface="Gloria Hallelujah"/>
                <a:cs typeface="Gloria Hallelujah"/>
                <a:sym typeface="Gloria Hallelujah"/>
              </a:rPr>
              <a:t>Running a packet sniffer</a:t>
            </a:r>
          </a:p>
        </p:txBody>
      </p:sp>
      <p:sp>
        <p:nvSpPr>
          <p:cNvPr id="39" name="Shape 39"/>
          <p:cNvSpPr txBox="1"/>
          <p:nvPr/>
        </p:nvSpPr>
        <p:spPr>
          <a:xfrm>
            <a:off x="8214625" y="2543625"/>
            <a:ext cx="3636000" cy="2571600"/>
          </a:xfrm>
          <a:prstGeom prst="rect">
            <a:avLst/>
          </a:prstGeom>
          <a:noFill/>
          <a:ln>
            <a:noFill/>
          </a:ln>
        </p:spPr>
        <p:txBody>
          <a:bodyPr lIns="91425" tIns="91425" rIns="91425" bIns="91425" anchor="ctr" anchorCtr="0">
            <a:noAutofit/>
          </a:bodyPr>
          <a:lstStyle/>
          <a:p>
            <a:pPr marL="457200" lvl="0" indent="-393700" rtl="0">
              <a:spcBef>
                <a:spcPts val="0"/>
              </a:spcBef>
              <a:buClr>
                <a:schemeClr val="dk1"/>
              </a:buClr>
              <a:buSzPct val="100000"/>
              <a:buFont typeface="Gloria Hallelujah"/>
              <a:buChar char="●"/>
            </a:pPr>
            <a:r>
              <a:rPr lang="en-US" sz="2600">
                <a:solidFill>
                  <a:schemeClr val="dk1"/>
                </a:solidFill>
                <a:latin typeface="Gloria Hallelujah"/>
                <a:ea typeface="Gloria Hallelujah"/>
                <a:cs typeface="Gloria Hallelujah"/>
                <a:sym typeface="Gloria Hallelujah"/>
              </a:rPr>
              <a:t>Using an unsecured modem to access internal network</a:t>
            </a:r>
          </a:p>
        </p:txBody>
      </p:sp>
      <p:sp>
        <p:nvSpPr>
          <p:cNvPr id="40" name="Shape 40"/>
          <p:cNvSpPr txBox="1"/>
          <p:nvPr/>
        </p:nvSpPr>
        <p:spPr>
          <a:xfrm>
            <a:off x="8762425" y="1125500"/>
            <a:ext cx="2879999" cy="2237699"/>
          </a:xfrm>
          <a:prstGeom prst="rect">
            <a:avLst/>
          </a:prstGeom>
          <a:noFill/>
          <a:ln>
            <a:noFill/>
          </a:ln>
        </p:spPr>
        <p:txBody>
          <a:bodyPr lIns="91425" tIns="91425" rIns="91425" bIns="91425" anchor="ctr" anchorCtr="0">
            <a:noAutofit/>
          </a:bodyPr>
          <a:lstStyle/>
          <a:p>
            <a:pPr marL="457200" lvl="0" indent="-393700" rtl="0">
              <a:spcBef>
                <a:spcPts val="0"/>
              </a:spcBef>
              <a:buClr>
                <a:schemeClr val="dk1"/>
              </a:buClr>
              <a:buSzPct val="100000"/>
              <a:buFont typeface="Gloria Hallelujah"/>
              <a:buChar char="●"/>
            </a:pPr>
            <a:r>
              <a:rPr lang="en-US" sz="2600">
                <a:solidFill>
                  <a:schemeClr val="dk1"/>
                </a:solidFill>
                <a:latin typeface="Gloria Hallelujah"/>
                <a:ea typeface="Gloria Hallelujah"/>
                <a:cs typeface="Gloria Hallelujah"/>
                <a:sym typeface="Gloria Hallelujah"/>
              </a:rPr>
              <a:t>Distributing pirated software</a:t>
            </a:r>
          </a:p>
        </p:txBody>
      </p:sp>
      <p:sp>
        <p:nvSpPr>
          <p:cNvPr id="41" name="Shape 41"/>
          <p:cNvSpPr txBox="1"/>
          <p:nvPr/>
        </p:nvSpPr>
        <p:spPr>
          <a:xfrm>
            <a:off x="4602675" y="4202350"/>
            <a:ext cx="6925799" cy="1483799"/>
          </a:xfrm>
          <a:prstGeom prst="rect">
            <a:avLst/>
          </a:prstGeom>
          <a:noFill/>
          <a:ln>
            <a:noFill/>
          </a:ln>
        </p:spPr>
        <p:txBody>
          <a:bodyPr lIns="91425" tIns="91425" rIns="91425" bIns="91425" anchor="ctr" anchorCtr="0">
            <a:noAutofit/>
          </a:bodyPr>
          <a:lstStyle/>
          <a:p>
            <a:pPr marL="342900" lvl="0" indent="-384175" rtl="0">
              <a:lnSpc>
                <a:spcPct val="90000"/>
              </a:lnSpc>
              <a:spcBef>
                <a:spcPts val="520"/>
              </a:spcBef>
              <a:buClr>
                <a:schemeClr val="dk1"/>
              </a:buClr>
              <a:buSzPct val="100000"/>
              <a:buFont typeface="Gloria Hallelujah"/>
              <a:buChar char="●"/>
            </a:pPr>
            <a:r>
              <a:rPr lang="en-US" sz="2600">
                <a:solidFill>
                  <a:schemeClr val="dk1"/>
                </a:solidFill>
                <a:latin typeface="Gloria Hallelujah"/>
                <a:ea typeface="Gloria Hallelujah"/>
                <a:cs typeface="Gloria Hallelujah"/>
                <a:sym typeface="Gloria Hallelujah"/>
              </a:rPr>
              <a:t>Impersonating an</a:t>
            </a:r>
            <a:br>
              <a:rPr lang="en-US" sz="2600">
                <a:solidFill>
                  <a:schemeClr val="dk1"/>
                </a:solidFill>
                <a:latin typeface="Gloria Hallelujah"/>
                <a:ea typeface="Gloria Hallelujah"/>
                <a:cs typeface="Gloria Hallelujah"/>
                <a:sym typeface="Gloria Hallelujah"/>
              </a:rPr>
            </a:br>
            <a:r>
              <a:rPr lang="en-US" sz="2600">
                <a:solidFill>
                  <a:schemeClr val="dk1"/>
                </a:solidFill>
                <a:latin typeface="Gloria Hallelujah"/>
                <a:ea typeface="Gloria Hallelujah"/>
                <a:cs typeface="Gloria Hallelujah"/>
                <a:sym typeface="Gloria Hallelujah"/>
              </a:rPr>
              <a:t>executive to get information</a:t>
            </a:r>
          </a:p>
        </p:txBody>
      </p:sp>
      <p:sp>
        <p:nvSpPr>
          <p:cNvPr id="42" name="Shape 42"/>
          <p:cNvSpPr txBox="1"/>
          <p:nvPr/>
        </p:nvSpPr>
        <p:spPr>
          <a:xfrm>
            <a:off x="7119375" y="5115225"/>
            <a:ext cx="5072699" cy="1919400"/>
          </a:xfrm>
          <a:prstGeom prst="rect">
            <a:avLst/>
          </a:prstGeom>
          <a:noFill/>
          <a:ln>
            <a:noFill/>
          </a:ln>
        </p:spPr>
        <p:txBody>
          <a:bodyPr lIns="91425" tIns="91425" rIns="91425" bIns="91425" anchor="ctr" anchorCtr="0">
            <a:noAutofit/>
          </a:bodyPr>
          <a:lstStyle/>
          <a:p>
            <a:pPr marL="457200" lvl="0" indent="-393700" rtl="0">
              <a:spcBef>
                <a:spcPts val="0"/>
              </a:spcBef>
              <a:buClr>
                <a:schemeClr val="dk1"/>
              </a:buClr>
              <a:buSzPct val="100000"/>
              <a:buFont typeface="Gloria Hallelujah"/>
              <a:buChar char="●"/>
            </a:pPr>
            <a:r>
              <a:rPr lang="en-US" sz="2600">
                <a:solidFill>
                  <a:schemeClr val="dk1"/>
                </a:solidFill>
                <a:latin typeface="Gloria Hallelujah"/>
                <a:ea typeface="Gloria Hallelujah"/>
                <a:cs typeface="Gloria Hallelujah"/>
                <a:sym typeface="Gloria Hallelujah"/>
              </a:rPr>
              <a:t>Using an</a:t>
            </a:r>
            <a:br>
              <a:rPr lang="en-US" sz="2600">
                <a:solidFill>
                  <a:schemeClr val="dk1"/>
                </a:solidFill>
                <a:latin typeface="Gloria Hallelujah"/>
                <a:ea typeface="Gloria Hallelujah"/>
                <a:cs typeface="Gloria Hallelujah"/>
                <a:sym typeface="Gloria Hallelujah"/>
              </a:rPr>
            </a:br>
            <a:r>
              <a:rPr lang="en-US" sz="2600">
                <a:solidFill>
                  <a:schemeClr val="dk1"/>
                </a:solidFill>
                <a:latin typeface="Gloria Hallelujah"/>
                <a:ea typeface="Gloria Hallelujah"/>
                <a:cs typeface="Gloria Hallelujah"/>
                <a:sym typeface="Gloria Hallelujah"/>
              </a:rPr>
              <a:t>unattended workstation</a:t>
            </a:r>
          </a:p>
        </p:txBody>
      </p:sp>
      <p:pic>
        <p:nvPicPr>
          <p:cNvPr id="43" name="Shape 43"/>
          <p:cNvPicPr preferRelativeResize="0"/>
          <p:nvPr/>
        </p:nvPicPr>
        <p:blipFill>
          <a:blip r:embed="rId3">
            <a:alphaModFix/>
          </a:blip>
          <a:stretch>
            <a:fillRect/>
          </a:stretch>
        </p:blipFill>
        <p:spPr>
          <a:xfrm>
            <a:off x="5230948" y="1649965"/>
            <a:ext cx="1998700" cy="281616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Shape 309"/>
          <p:cNvSpPr txBox="1">
            <a:spLocks noGrp="1"/>
          </p:cNvSpPr>
          <p:nvPr>
            <p:ph type="title"/>
          </p:nvPr>
        </p:nvSpPr>
        <p:spPr>
          <a:xfrm>
            <a:off x="812241" y="77420"/>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Anomaly Detection Example</a:t>
            </a:r>
          </a:p>
        </p:txBody>
      </p:sp>
      <p:pic>
        <p:nvPicPr>
          <p:cNvPr id="310" name="Shape 310"/>
          <p:cNvPicPr preferRelativeResize="0"/>
          <p:nvPr/>
        </p:nvPicPr>
        <p:blipFill>
          <a:blip r:embed="rId3">
            <a:alphaModFix/>
          </a:blip>
          <a:stretch>
            <a:fillRect/>
          </a:stretch>
        </p:blipFill>
        <p:spPr>
          <a:xfrm>
            <a:off x="693175" y="1126975"/>
            <a:ext cx="10601325" cy="52197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15"/>
        <p:cNvGrpSpPr/>
        <p:nvPr/>
      </p:nvGrpSpPr>
      <p:grpSpPr>
        <a:xfrm>
          <a:off x="0" y="0"/>
          <a:ext cx="0" cy="0"/>
          <a:chOff x="0" y="0"/>
          <a:chExt cx="0" cy="0"/>
        </a:xfrm>
      </p:grpSpPr>
      <p:sp>
        <p:nvSpPr>
          <p:cNvPr id="316" name="Shape 316"/>
          <p:cNvSpPr txBox="1">
            <a:spLocks noGrp="1"/>
          </p:cNvSpPr>
          <p:nvPr>
            <p:ph type="title"/>
          </p:nvPr>
        </p:nvSpPr>
        <p:spPr>
          <a:xfrm>
            <a:off x="361821" y="210347"/>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Anomalous Behavior Quiz</a:t>
            </a:r>
          </a:p>
        </p:txBody>
      </p:sp>
      <p:sp>
        <p:nvSpPr>
          <p:cNvPr id="317" name="Shape 317"/>
          <p:cNvSpPr txBox="1">
            <a:spLocks noGrp="1"/>
          </p:cNvSpPr>
          <p:nvPr>
            <p:ph type="body" idx="1"/>
          </p:nvPr>
        </p:nvSpPr>
        <p:spPr>
          <a:xfrm>
            <a:off x="424275" y="1229100"/>
            <a:ext cx="12514500" cy="3942600"/>
          </a:xfrm>
          <a:prstGeom prst="rect">
            <a:avLst/>
          </a:prstGeom>
        </p:spPr>
        <p:txBody>
          <a:bodyPr lIns="117825" tIns="117825" rIns="117825" bIns="117825" anchor="t" anchorCtr="0">
            <a:noAutofit/>
          </a:bodyPr>
          <a:lstStyle/>
          <a:p>
            <a:pPr marL="1371600" lvl="0" indent="457200" rtl="0">
              <a:lnSpc>
                <a:spcPct val="100000"/>
              </a:lnSpc>
              <a:spcBef>
                <a:spcPts val="0"/>
              </a:spcBef>
              <a:buNone/>
            </a:pPr>
            <a:r>
              <a:rPr lang="en-US" sz="3000" dirty="0">
                <a:solidFill>
                  <a:schemeClr val="dk1"/>
                </a:solidFill>
              </a:rPr>
              <a:t>One of the weaknesses of anomalous intruder </a:t>
            </a:r>
          </a:p>
          <a:p>
            <a:pPr marL="1371600" lvl="0" indent="457200" rtl="0">
              <a:lnSpc>
                <a:spcPct val="100000"/>
              </a:lnSpc>
              <a:spcBef>
                <a:spcPts val="0"/>
              </a:spcBef>
              <a:buNone/>
            </a:pPr>
            <a:r>
              <a:rPr lang="en-US" sz="3000" dirty="0">
                <a:solidFill>
                  <a:schemeClr val="dk1"/>
                </a:solidFill>
              </a:rPr>
              <a:t>detection is that a system must learn what is</a:t>
            </a:r>
          </a:p>
          <a:p>
            <a:pPr marL="1371600" lvl="0" indent="457200" rtl="0">
              <a:lnSpc>
                <a:spcPct val="100000"/>
              </a:lnSpc>
              <a:spcBef>
                <a:spcPts val="0"/>
              </a:spcBef>
              <a:buNone/>
            </a:pPr>
            <a:r>
              <a:rPr lang="en-US" sz="3000" dirty="0">
                <a:solidFill>
                  <a:schemeClr val="dk1"/>
                </a:solidFill>
              </a:rPr>
              <a:t>normal behavior. While it is learning this, the</a:t>
            </a:r>
          </a:p>
          <a:p>
            <a:pPr marL="0" lvl="0" indent="0" rtl="0">
              <a:lnSpc>
                <a:spcPct val="100000"/>
              </a:lnSpc>
              <a:spcBef>
                <a:spcPts val="0"/>
              </a:spcBef>
              <a:buNone/>
            </a:pPr>
            <a:r>
              <a:rPr lang="en-US" sz="3000" dirty="0">
                <a:solidFill>
                  <a:schemeClr val="dk1"/>
                </a:solidFill>
              </a:rPr>
              <a:t>network is vulnerable to attack. What can be done to</a:t>
            </a:r>
          </a:p>
          <a:p>
            <a:pPr marL="0" lvl="0" indent="0" rtl="0">
              <a:lnSpc>
                <a:spcPct val="100000"/>
              </a:lnSpc>
              <a:spcBef>
                <a:spcPts val="0"/>
              </a:spcBef>
              <a:buNone/>
            </a:pPr>
            <a:r>
              <a:rPr lang="en-US" sz="3000" dirty="0">
                <a:solidFill>
                  <a:schemeClr val="dk1"/>
                </a:solidFill>
              </a:rPr>
              <a:t>mitigate this weakness?</a:t>
            </a:r>
          </a:p>
          <a:p>
            <a:pPr marL="0" lvl="0" indent="0" rtl="0">
              <a:lnSpc>
                <a:spcPct val="100000"/>
              </a:lnSpc>
              <a:spcBef>
                <a:spcPts val="0"/>
              </a:spcBef>
              <a:buNone/>
            </a:pPr>
            <a:endParaRPr sz="3000" dirty="0">
              <a:solidFill>
                <a:schemeClr val="dk1"/>
              </a:solidFill>
            </a:endParaRPr>
          </a:p>
          <a:p>
            <a:pPr marL="1828800" lvl="0" indent="457200" rtl="0">
              <a:lnSpc>
                <a:spcPct val="100000"/>
              </a:lnSpc>
              <a:spcBef>
                <a:spcPts val="0"/>
              </a:spcBef>
              <a:buClr>
                <a:schemeClr val="dk1"/>
              </a:buClr>
              <a:buSzPct val="36666"/>
              <a:buFont typeface="Arial"/>
              <a:buNone/>
            </a:pPr>
            <a:r>
              <a:rPr lang="en-US" sz="3000" b="1" dirty="0">
                <a:solidFill>
                  <a:srgbClr val="6699FF"/>
                </a:solidFill>
              </a:rPr>
              <a:t>Write your answer in the textbox: </a:t>
            </a:r>
          </a:p>
        </p:txBody>
      </p:sp>
      <p:pic>
        <p:nvPicPr>
          <p:cNvPr id="318" name="Shape 318"/>
          <p:cNvPicPr preferRelativeResize="0"/>
          <p:nvPr/>
        </p:nvPicPr>
        <p:blipFill>
          <a:blip r:embed="rId3">
            <a:alphaModFix/>
          </a:blip>
          <a:stretch>
            <a:fillRect/>
          </a:stretch>
        </p:blipFill>
        <p:spPr>
          <a:xfrm>
            <a:off x="486671" y="590221"/>
            <a:ext cx="1617449" cy="1785496"/>
          </a:xfrm>
          <a:prstGeom prst="rect">
            <a:avLst/>
          </a:prstGeom>
          <a:noFill/>
          <a:ln>
            <a:noFill/>
          </a:ln>
        </p:spPr>
      </p:pic>
      <p:sp>
        <p:nvSpPr>
          <p:cNvPr id="319" name="Shape 319"/>
          <p:cNvSpPr/>
          <p:nvPr/>
        </p:nvSpPr>
        <p:spPr>
          <a:xfrm>
            <a:off x="735675" y="4717071"/>
            <a:ext cx="10363200" cy="1397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Shape 325"/>
          <p:cNvPicPr preferRelativeResize="0"/>
          <p:nvPr/>
        </p:nvPicPr>
        <p:blipFill rotWithShape="1">
          <a:blip r:embed="rId3">
            <a:alphaModFix/>
          </a:blip>
          <a:srcRect l="52825"/>
          <a:stretch/>
        </p:blipFill>
        <p:spPr>
          <a:xfrm>
            <a:off x="812250" y="1371600"/>
            <a:ext cx="5020547" cy="4621099"/>
          </a:xfrm>
          <a:prstGeom prst="rect">
            <a:avLst/>
          </a:prstGeom>
          <a:noFill/>
          <a:ln>
            <a:noFill/>
          </a:ln>
        </p:spPr>
      </p:pic>
      <p:sp>
        <p:nvSpPr>
          <p:cNvPr id="326" name="Shape 326"/>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Misuse or Signature Detection</a:t>
            </a:r>
          </a:p>
        </p:txBody>
      </p:sp>
      <p:sp>
        <p:nvSpPr>
          <p:cNvPr id="327" name="Shape 327"/>
          <p:cNvSpPr txBox="1">
            <a:spLocks noGrp="1"/>
          </p:cNvSpPr>
          <p:nvPr>
            <p:ph type="body" idx="1"/>
          </p:nvPr>
        </p:nvSpPr>
        <p:spPr>
          <a:xfrm>
            <a:off x="5314425" y="1547725"/>
            <a:ext cx="6192599"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6B9462"/>
                </a:solidFill>
              </a:rPr>
              <a:t>Detect intrusion by:</a:t>
            </a:r>
          </a:p>
          <a:p>
            <a:pPr marL="914400" lvl="0" indent="-228600" rtl="0">
              <a:lnSpc>
                <a:spcPct val="100000"/>
              </a:lnSpc>
              <a:spcBef>
                <a:spcPts val="0"/>
              </a:spcBef>
              <a:buClr>
                <a:schemeClr val="dk1"/>
              </a:buClr>
              <a:buSzPct val="100000"/>
            </a:pPr>
            <a:r>
              <a:rPr lang="en-US" sz="3000">
                <a:solidFill>
                  <a:schemeClr val="dk1"/>
                </a:solidFill>
              </a:rPr>
              <a:t>observing events in the system</a:t>
            </a:r>
          </a:p>
          <a:p>
            <a:pPr marL="914400" lvl="0" indent="-228600" rtl="0">
              <a:lnSpc>
                <a:spcPct val="100000"/>
              </a:lnSpc>
              <a:spcBef>
                <a:spcPts val="0"/>
              </a:spcBef>
              <a:buClr>
                <a:schemeClr val="dk1"/>
              </a:buClr>
              <a:buSzPct val="100000"/>
            </a:pPr>
            <a:r>
              <a:rPr lang="en-US" sz="3000">
                <a:solidFill>
                  <a:schemeClr val="dk1"/>
                </a:solidFill>
              </a:rPr>
              <a:t>applying a set of patterns or rules to the data</a:t>
            </a:r>
          </a:p>
          <a:p>
            <a:pPr marL="914400" lvl="0" indent="-228600">
              <a:lnSpc>
                <a:spcPct val="100000"/>
              </a:lnSpc>
              <a:spcBef>
                <a:spcPts val="0"/>
              </a:spcBef>
              <a:buClr>
                <a:schemeClr val="dk1"/>
              </a:buClr>
              <a:buSzPct val="100000"/>
            </a:pPr>
            <a:r>
              <a:rPr lang="en-US" sz="3000">
                <a:solidFill>
                  <a:schemeClr val="dk1"/>
                </a:solidFill>
              </a:rPr>
              <a:t>determining if the is intrusive or normal</a:t>
            </a:r>
          </a:p>
        </p:txBody>
      </p:sp>
    </p:spTree>
  </p:cSld>
  <p:clrMapOvr>
    <a:masterClrMapping/>
  </p:clrMapOvr>
  <p:transition xmlns:p14="http://schemas.microsoft.com/office/powerpoint/2010/main" spd="slow">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Shape 33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Signature Approaches</a:t>
            </a:r>
          </a:p>
        </p:txBody>
      </p:sp>
      <p:sp>
        <p:nvSpPr>
          <p:cNvPr id="334" name="Shape 334"/>
          <p:cNvSpPr txBox="1">
            <a:spLocks noGrp="1"/>
          </p:cNvSpPr>
          <p:nvPr>
            <p:ph type="body" idx="1"/>
          </p:nvPr>
        </p:nvSpPr>
        <p:spPr>
          <a:xfrm>
            <a:off x="702300" y="1371600"/>
            <a:ext cx="10583099"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b="1">
                <a:solidFill>
                  <a:srgbClr val="6B9462"/>
                </a:solidFill>
              </a:rPr>
              <a:t>Match a large collection of known patterns</a:t>
            </a:r>
            <a:r>
              <a:rPr lang="en-US" sz="3000">
                <a:solidFill>
                  <a:schemeClr val="dk1"/>
                </a:solidFill>
              </a:rPr>
              <a:t/>
            </a:r>
            <a:br>
              <a:rPr lang="en-US" sz="3000">
                <a:solidFill>
                  <a:schemeClr val="dk1"/>
                </a:solidFill>
              </a:rPr>
            </a:br>
            <a:r>
              <a:rPr lang="en-US" sz="3000">
                <a:solidFill>
                  <a:schemeClr val="dk1"/>
                </a:solidFill>
              </a:rPr>
              <a:t>of malicious data against data stored on a</a:t>
            </a:r>
            <a:br>
              <a:rPr lang="en-US" sz="3000">
                <a:solidFill>
                  <a:schemeClr val="dk1"/>
                </a:solidFill>
              </a:rPr>
            </a:br>
            <a:r>
              <a:rPr lang="en-US" sz="3000">
                <a:solidFill>
                  <a:schemeClr val="dk1"/>
                </a:solidFill>
              </a:rPr>
              <a:t>system or in transit over a network</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The signatures need to be </a:t>
            </a:r>
            <a:r>
              <a:rPr lang="en-US" sz="3000" b="1">
                <a:solidFill>
                  <a:srgbClr val="6B9462"/>
                </a:solidFill>
              </a:rPr>
              <a:t>large enough to minimize the false alarm rate</a:t>
            </a:r>
            <a:r>
              <a:rPr lang="en-US" sz="3000">
                <a:solidFill>
                  <a:schemeClr val="dk1"/>
                </a:solidFill>
              </a:rPr>
              <a:t>, while still detecting a sufficiently large fraction of malicious data</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b="1">
                <a:solidFill>
                  <a:srgbClr val="6B9462"/>
                </a:solidFill>
              </a:rPr>
              <a:t>Widely used</a:t>
            </a:r>
            <a:r>
              <a:rPr lang="en-US" sz="3000">
                <a:solidFill>
                  <a:schemeClr val="dk1"/>
                </a:solidFill>
              </a:rPr>
              <a:t> in anti-virus products, network traffic scanning proxies, and in NIDS</a:t>
            </a:r>
          </a:p>
        </p:txBody>
      </p:sp>
      <p:pic>
        <p:nvPicPr>
          <p:cNvPr id="335" name="Shape 335"/>
          <p:cNvPicPr preferRelativeResize="0"/>
          <p:nvPr/>
        </p:nvPicPr>
        <p:blipFill rotWithShape="1">
          <a:blip r:embed="rId3">
            <a:alphaModFix/>
          </a:blip>
          <a:srcRect l="52825"/>
          <a:stretch/>
        </p:blipFill>
        <p:spPr>
          <a:xfrm>
            <a:off x="10103723" y="228600"/>
            <a:ext cx="1887877" cy="1737674"/>
          </a:xfrm>
          <a:prstGeom prst="rect">
            <a:avLst/>
          </a:prstGeom>
          <a:noFill/>
          <a:ln>
            <a:noFill/>
          </a:ln>
        </p:spPr>
      </p:pic>
    </p:spTree>
  </p:cSld>
  <p:clrMapOvr>
    <a:masterClrMapping/>
  </p:clrMapOvr>
  <p:transition xmlns:p14="http://schemas.microsoft.com/office/powerpoint/2010/mai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Shape 341"/>
          <p:cNvSpPr txBox="1">
            <a:spLocks noGrp="1"/>
          </p:cNvSpPr>
          <p:nvPr>
            <p:ph type="title"/>
          </p:nvPr>
        </p:nvSpPr>
        <p:spPr>
          <a:xfrm>
            <a:off x="812241" y="533400"/>
            <a:ext cx="10363200" cy="1143000"/>
          </a:xfrm>
          <a:prstGeom prst="rect">
            <a:avLst/>
          </a:prstGeom>
        </p:spPr>
        <p:txBody>
          <a:bodyPr lIns="117825" tIns="117825" rIns="117825" bIns="117825" anchor="ctr" anchorCtr="0">
            <a:noAutofit/>
          </a:bodyPr>
          <a:lstStyle/>
          <a:p>
            <a:pPr rtl="0">
              <a:lnSpc>
                <a:spcPct val="115000"/>
              </a:lnSpc>
              <a:spcBef>
                <a:spcPts val="0"/>
              </a:spcBef>
              <a:buNone/>
            </a:pPr>
            <a:r>
              <a:rPr lang="en-US">
                <a:solidFill>
                  <a:srgbClr val="9B37AA"/>
                </a:solidFill>
              </a:rPr>
              <a:t>Signature Approach</a:t>
            </a:r>
          </a:p>
          <a:p>
            <a:pPr lvl="0" rtl="0">
              <a:lnSpc>
                <a:spcPct val="115000"/>
              </a:lnSpc>
              <a:spcBef>
                <a:spcPts val="0"/>
              </a:spcBef>
              <a:buNone/>
            </a:pPr>
            <a:r>
              <a:rPr lang="en-US">
                <a:solidFill>
                  <a:srgbClr val="9B37AA"/>
                </a:solidFill>
              </a:rPr>
              <a:t>Advantages &amp; Disadvantages</a:t>
            </a:r>
          </a:p>
        </p:txBody>
      </p:sp>
      <p:sp>
        <p:nvSpPr>
          <p:cNvPr id="342" name="Shape 342"/>
          <p:cNvSpPr txBox="1">
            <a:spLocks noGrp="1"/>
          </p:cNvSpPr>
          <p:nvPr>
            <p:ph type="body" idx="1"/>
          </p:nvPr>
        </p:nvSpPr>
        <p:spPr>
          <a:xfrm>
            <a:off x="2045016" y="2243400"/>
            <a:ext cx="10363200"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6B9462"/>
                </a:solidFill>
              </a:rPr>
              <a:t>Advantages:</a:t>
            </a:r>
          </a:p>
          <a:p>
            <a:pPr marL="457200" lvl="0" indent="-228600" rtl="0">
              <a:lnSpc>
                <a:spcPct val="100000"/>
              </a:lnSpc>
              <a:spcBef>
                <a:spcPts val="0"/>
              </a:spcBef>
              <a:buClr>
                <a:schemeClr val="dk1"/>
              </a:buClr>
              <a:buSzPct val="100000"/>
            </a:pPr>
            <a:r>
              <a:rPr lang="en-US" sz="3000">
                <a:solidFill>
                  <a:schemeClr val="dk1"/>
                </a:solidFill>
              </a:rPr>
              <a:t>Low cost in time and resource use</a:t>
            </a:r>
          </a:p>
          <a:p>
            <a:pPr marL="457200" lvl="0" indent="-228600" rtl="0">
              <a:lnSpc>
                <a:spcPct val="100000"/>
              </a:lnSpc>
              <a:spcBef>
                <a:spcPts val="0"/>
              </a:spcBef>
              <a:buClr>
                <a:schemeClr val="dk1"/>
              </a:buClr>
              <a:buSzPct val="100000"/>
            </a:pPr>
            <a:r>
              <a:rPr lang="en-US" sz="3000">
                <a:solidFill>
                  <a:schemeClr val="dk1"/>
                </a:solidFill>
              </a:rPr>
              <a:t>Wide Acceptance</a:t>
            </a:r>
          </a:p>
          <a:p>
            <a:pPr marL="0" lvl="0" indent="0" rtl="0">
              <a:lnSpc>
                <a:spcPct val="100000"/>
              </a:lnSpc>
              <a:spcBef>
                <a:spcPts val="0"/>
              </a:spcBef>
              <a:buClr>
                <a:schemeClr val="dk1"/>
              </a:buClr>
              <a:buFont typeface="Arial"/>
              <a:buNone/>
            </a:pPr>
            <a:endParaRPr sz="3000">
              <a:solidFill>
                <a:schemeClr val="dk1"/>
              </a:solidFill>
            </a:endParaRPr>
          </a:p>
          <a:p>
            <a:pPr marL="0" lvl="0" indent="0" rtl="0">
              <a:lnSpc>
                <a:spcPct val="100000"/>
              </a:lnSpc>
              <a:spcBef>
                <a:spcPts val="0"/>
              </a:spcBef>
              <a:buClr>
                <a:schemeClr val="dk1"/>
              </a:buClr>
              <a:buSzPct val="36666"/>
              <a:buFont typeface="Arial"/>
              <a:buNone/>
            </a:pPr>
            <a:r>
              <a:rPr lang="en-US" sz="3000" b="1">
                <a:solidFill>
                  <a:srgbClr val="A61C00"/>
                </a:solidFill>
              </a:rPr>
              <a:t>Disadvantages:</a:t>
            </a:r>
          </a:p>
          <a:p>
            <a:pPr marL="457200" lvl="0" indent="-228600" rtl="0">
              <a:lnSpc>
                <a:spcPct val="100000"/>
              </a:lnSpc>
              <a:spcBef>
                <a:spcPts val="0"/>
              </a:spcBef>
              <a:buClr>
                <a:schemeClr val="dk1"/>
              </a:buClr>
              <a:buSzPct val="100000"/>
            </a:pPr>
            <a:r>
              <a:rPr lang="en-US" sz="3000">
                <a:solidFill>
                  <a:schemeClr val="dk1"/>
                </a:solidFill>
              </a:rPr>
              <a:t>Significant effort to identify and review new malware to create signatures</a:t>
            </a:r>
          </a:p>
          <a:p>
            <a:pPr marL="457200" lvl="0" indent="-228600" rtl="0">
              <a:lnSpc>
                <a:spcPct val="100000"/>
              </a:lnSpc>
              <a:spcBef>
                <a:spcPts val="0"/>
              </a:spcBef>
              <a:buClr>
                <a:schemeClr val="dk1"/>
              </a:buClr>
              <a:buSzPct val="100000"/>
            </a:pPr>
            <a:r>
              <a:rPr lang="en-US" sz="3000">
                <a:solidFill>
                  <a:schemeClr val="dk1"/>
                </a:solidFill>
              </a:rPr>
              <a:t>inability to detect zero-day attacks</a:t>
            </a:r>
          </a:p>
          <a:p>
            <a:pPr lvl="0" rtl="0">
              <a:spcBef>
                <a:spcPts val="0"/>
              </a:spcBef>
              <a:buNone/>
            </a:pPr>
            <a:endParaRPr sz="3000"/>
          </a:p>
        </p:txBody>
      </p:sp>
      <p:pic>
        <p:nvPicPr>
          <p:cNvPr id="343" name="Shape 343"/>
          <p:cNvPicPr preferRelativeResize="0"/>
          <p:nvPr/>
        </p:nvPicPr>
        <p:blipFill rotWithShape="1">
          <a:blip r:embed="rId3">
            <a:alphaModFix/>
          </a:blip>
          <a:srcRect r="49466"/>
          <a:stretch/>
        </p:blipFill>
        <p:spPr>
          <a:xfrm>
            <a:off x="778897" y="4127375"/>
            <a:ext cx="1266126" cy="1261675"/>
          </a:xfrm>
          <a:prstGeom prst="rect">
            <a:avLst/>
          </a:prstGeom>
          <a:noFill/>
          <a:ln>
            <a:noFill/>
          </a:ln>
        </p:spPr>
      </p:pic>
      <p:pic>
        <p:nvPicPr>
          <p:cNvPr id="344" name="Shape 344"/>
          <p:cNvPicPr preferRelativeResize="0"/>
          <p:nvPr/>
        </p:nvPicPr>
        <p:blipFill rotWithShape="1">
          <a:blip r:embed="rId3">
            <a:alphaModFix/>
          </a:blip>
          <a:srcRect l="50595"/>
          <a:stretch/>
        </p:blipFill>
        <p:spPr>
          <a:xfrm>
            <a:off x="778897" y="2331627"/>
            <a:ext cx="1266124" cy="1290522"/>
          </a:xfrm>
          <a:prstGeom prst="rect">
            <a:avLst/>
          </a:prstGeom>
          <a:noFill/>
          <a:ln>
            <a:noFill/>
          </a:ln>
        </p:spPr>
      </p:pic>
      <p:pic>
        <p:nvPicPr>
          <p:cNvPr id="345" name="Shape 345"/>
          <p:cNvPicPr preferRelativeResize="0"/>
          <p:nvPr/>
        </p:nvPicPr>
        <p:blipFill rotWithShape="1">
          <a:blip r:embed="rId4">
            <a:alphaModFix/>
          </a:blip>
          <a:srcRect l="52825"/>
          <a:stretch/>
        </p:blipFill>
        <p:spPr>
          <a:xfrm>
            <a:off x="10103723" y="228600"/>
            <a:ext cx="1887877" cy="1737674"/>
          </a:xfrm>
          <a:prstGeom prst="rect">
            <a:avLst/>
          </a:prstGeom>
          <a:noFill/>
          <a:ln>
            <a:noFill/>
          </a:ln>
        </p:spPr>
      </p:pic>
    </p:spTree>
  </p:cSld>
  <p:clrMapOvr>
    <a:masterClrMapping/>
  </p:clrMapOvr>
  <p:transition xmlns:p14="http://schemas.microsoft.com/office/powerpoint/2010/main" spd="slow">
    <p:cut/>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50"/>
        <p:cNvGrpSpPr/>
        <p:nvPr/>
      </p:nvGrpSpPr>
      <p:grpSpPr>
        <a:xfrm>
          <a:off x="0" y="0"/>
          <a:ext cx="0" cy="0"/>
          <a:chOff x="0" y="0"/>
          <a:chExt cx="0" cy="0"/>
        </a:xfrm>
      </p:grpSpPr>
      <p:sp>
        <p:nvSpPr>
          <p:cNvPr id="351" name="Shape 351"/>
          <p:cNvSpPr txBox="1">
            <a:spLocks noGrp="1"/>
          </p:cNvSpPr>
          <p:nvPr>
            <p:ph type="title"/>
          </p:nvPr>
        </p:nvSpPr>
        <p:spPr>
          <a:xfrm>
            <a:off x="748071" y="155280"/>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Zero Day Market Place Quiz</a:t>
            </a:r>
          </a:p>
        </p:txBody>
      </p:sp>
      <p:sp>
        <p:nvSpPr>
          <p:cNvPr id="352" name="Shape 352"/>
          <p:cNvSpPr txBox="1">
            <a:spLocks noGrp="1"/>
          </p:cNvSpPr>
          <p:nvPr>
            <p:ph type="body" idx="1"/>
          </p:nvPr>
        </p:nvSpPr>
        <p:spPr>
          <a:xfrm>
            <a:off x="2496950" y="1171925"/>
            <a:ext cx="9358200"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In the thriving zero day attack marketplace hackers sell information on software vulnerabilities. </a:t>
            </a:r>
            <a:r>
              <a:rPr lang="en-US" sz="3000" b="1">
                <a:solidFill>
                  <a:srgbClr val="6699FF"/>
                </a:solidFill>
              </a:rPr>
              <a:t>Can you guess some of the buyers</a:t>
            </a:r>
            <a:r>
              <a:rPr lang="en-US" sz="3000">
                <a:solidFill>
                  <a:schemeClr val="dk1"/>
                </a:solidFill>
              </a:rPr>
              <a:t>?</a:t>
            </a:r>
          </a:p>
          <a:p>
            <a:pPr marL="0" lvl="0" indent="0" rtl="0">
              <a:lnSpc>
                <a:spcPct val="100000"/>
              </a:lnSpc>
              <a:spcBef>
                <a:spcPts val="0"/>
              </a:spcBef>
              <a:buClr>
                <a:schemeClr val="dk1"/>
              </a:buClr>
              <a:buFont typeface="Arial"/>
              <a:buNone/>
            </a:pPr>
            <a:endParaRPr sz="3000">
              <a:solidFill>
                <a:schemeClr val="dk1"/>
              </a:solidFill>
            </a:endParaRPr>
          </a:p>
          <a:p>
            <a:pPr marL="0" lvl="0" indent="0" rtl="0">
              <a:lnSpc>
                <a:spcPct val="100000"/>
              </a:lnSpc>
              <a:spcBef>
                <a:spcPts val="0"/>
              </a:spcBef>
              <a:buClr>
                <a:schemeClr val="dk1"/>
              </a:buClr>
              <a:buFont typeface="Arial"/>
              <a:buNone/>
            </a:pPr>
            <a:endParaRPr sz="3000"/>
          </a:p>
        </p:txBody>
      </p:sp>
      <p:pic>
        <p:nvPicPr>
          <p:cNvPr id="353" name="Shape 353"/>
          <p:cNvPicPr preferRelativeResize="0"/>
          <p:nvPr/>
        </p:nvPicPr>
        <p:blipFill>
          <a:blip r:embed="rId3">
            <a:alphaModFix/>
          </a:blip>
          <a:stretch>
            <a:fillRect/>
          </a:stretch>
        </p:blipFill>
        <p:spPr>
          <a:xfrm>
            <a:off x="584621" y="382046"/>
            <a:ext cx="1617449" cy="1785496"/>
          </a:xfrm>
          <a:prstGeom prst="rect">
            <a:avLst/>
          </a:prstGeom>
          <a:noFill/>
          <a:ln>
            <a:noFill/>
          </a:ln>
        </p:spPr>
      </p:pic>
      <p:sp>
        <p:nvSpPr>
          <p:cNvPr id="354" name="Shape 354"/>
          <p:cNvSpPr/>
          <p:nvPr/>
        </p:nvSpPr>
        <p:spPr>
          <a:xfrm>
            <a:off x="5260800" y="33069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55" name="Shape 355"/>
          <p:cNvSpPr txBox="1"/>
          <p:nvPr/>
        </p:nvSpPr>
        <p:spPr>
          <a:xfrm>
            <a:off x="6359525" y="2887579"/>
            <a:ext cx="4180499" cy="3419371"/>
          </a:xfrm>
          <a:prstGeom prst="rect">
            <a:avLst/>
          </a:prstGeom>
          <a:noFill/>
          <a:ln>
            <a:noFill/>
          </a:ln>
        </p:spPr>
        <p:txBody>
          <a:bodyPr lIns="91425" tIns="91425" rIns="91425" bIns="91425" anchor="ctr" anchorCtr="0">
            <a:noAutofit/>
          </a:bodyPr>
          <a:lstStyle/>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Apple</a:t>
            </a:r>
          </a:p>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Google</a:t>
            </a:r>
          </a:p>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Microsoft</a:t>
            </a:r>
          </a:p>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U.S. Government</a:t>
            </a:r>
          </a:p>
        </p:txBody>
      </p:sp>
      <p:sp>
        <p:nvSpPr>
          <p:cNvPr id="356" name="Shape 356"/>
          <p:cNvSpPr/>
          <p:nvPr/>
        </p:nvSpPr>
        <p:spPr>
          <a:xfrm>
            <a:off x="5260800" y="40209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57" name="Shape 357"/>
          <p:cNvSpPr/>
          <p:nvPr/>
        </p:nvSpPr>
        <p:spPr>
          <a:xfrm>
            <a:off x="5260800" y="47349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58" name="Shape 358"/>
          <p:cNvSpPr/>
          <p:nvPr/>
        </p:nvSpPr>
        <p:spPr>
          <a:xfrm>
            <a:off x="5260800" y="54488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pic>
        <p:nvPicPr>
          <p:cNvPr id="359" name="Shape 359"/>
          <p:cNvPicPr preferRelativeResize="0"/>
          <p:nvPr/>
        </p:nvPicPr>
        <p:blipFill>
          <a:blip r:embed="rId4">
            <a:alphaModFix/>
          </a:blip>
          <a:stretch>
            <a:fillRect/>
          </a:stretch>
        </p:blipFill>
        <p:spPr>
          <a:xfrm>
            <a:off x="1401824" y="3271650"/>
            <a:ext cx="2154699" cy="3070599"/>
          </a:xfrm>
          <a:prstGeom prst="rect">
            <a:avLst/>
          </a:prstGeom>
          <a:noFill/>
          <a:ln>
            <a:noFill/>
          </a:ln>
        </p:spPr>
      </p:pic>
    </p:spTree>
  </p:cSld>
  <p:clrMapOvr>
    <a:masterClrMapping/>
  </p:clrMapOvr>
  <p:transition xmlns:p14="http://schemas.microsoft.com/office/powerpoint/2010/mai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pic>
        <p:nvPicPr>
          <p:cNvPr id="365" name="Shape 365"/>
          <p:cNvPicPr preferRelativeResize="0"/>
          <p:nvPr/>
        </p:nvPicPr>
        <p:blipFill>
          <a:blip r:embed="rId3">
            <a:alphaModFix/>
          </a:blip>
          <a:stretch>
            <a:fillRect/>
          </a:stretch>
        </p:blipFill>
        <p:spPr>
          <a:xfrm>
            <a:off x="9175974" y="133624"/>
            <a:ext cx="2723375" cy="2783249"/>
          </a:xfrm>
          <a:prstGeom prst="rect">
            <a:avLst/>
          </a:prstGeom>
          <a:noFill/>
          <a:ln>
            <a:noFill/>
          </a:ln>
        </p:spPr>
      </p:pic>
      <p:sp>
        <p:nvSpPr>
          <p:cNvPr id="366" name="Shape 366"/>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Rule-Based Detection</a:t>
            </a:r>
          </a:p>
        </p:txBody>
      </p:sp>
      <p:sp>
        <p:nvSpPr>
          <p:cNvPr id="367" name="Shape 367"/>
          <p:cNvSpPr txBox="1">
            <a:spLocks noGrp="1"/>
          </p:cNvSpPr>
          <p:nvPr>
            <p:ph type="body" idx="1"/>
          </p:nvPr>
        </p:nvSpPr>
        <p:spPr>
          <a:xfrm>
            <a:off x="1052100" y="1495925"/>
            <a:ext cx="10291500" cy="4904699"/>
          </a:xfrm>
          <a:prstGeom prst="rect">
            <a:avLst/>
          </a:prstGeom>
        </p:spPr>
        <p:txBody>
          <a:bodyPr lIns="117825" tIns="117825" rIns="117825" bIns="117825" anchor="t" anchorCtr="0">
            <a:noAutofit/>
          </a:bodyPr>
          <a:lstStyle/>
          <a:p>
            <a:pPr marL="457200" lvl="0" indent="-228600" rtl="0">
              <a:lnSpc>
                <a:spcPct val="90000"/>
              </a:lnSpc>
              <a:spcBef>
                <a:spcPts val="0"/>
              </a:spcBef>
              <a:spcAft>
                <a:spcPts val="490"/>
              </a:spcAft>
              <a:buClr>
                <a:schemeClr val="dk1"/>
              </a:buClr>
              <a:buSzPct val="100000"/>
            </a:pPr>
            <a:r>
              <a:rPr lang="en-US" sz="3000">
                <a:solidFill>
                  <a:schemeClr val="dk1"/>
                </a:solidFill>
              </a:rPr>
              <a:t>Involves the</a:t>
            </a:r>
            <a:r>
              <a:rPr lang="en-US" sz="3000" b="1">
                <a:solidFill>
                  <a:srgbClr val="6B9462"/>
                </a:solidFill>
              </a:rPr>
              <a:t> use of rules for identifying</a:t>
            </a:r>
            <a:br>
              <a:rPr lang="en-US" sz="3000" b="1">
                <a:solidFill>
                  <a:srgbClr val="6B9462"/>
                </a:solidFill>
              </a:rPr>
            </a:br>
            <a:r>
              <a:rPr lang="en-US" sz="3000" b="1">
                <a:solidFill>
                  <a:srgbClr val="6B9462"/>
                </a:solidFill>
              </a:rPr>
              <a:t>known penetrations</a:t>
            </a:r>
            <a:r>
              <a:rPr lang="en-US" sz="3000">
                <a:solidFill>
                  <a:schemeClr val="dk1"/>
                </a:solidFill>
              </a:rPr>
              <a:t> or penetrations that</a:t>
            </a:r>
            <a:br>
              <a:rPr lang="en-US" sz="3000">
                <a:solidFill>
                  <a:schemeClr val="dk1"/>
                </a:solidFill>
              </a:rPr>
            </a:br>
            <a:r>
              <a:rPr lang="en-US" sz="3000">
                <a:solidFill>
                  <a:schemeClr val="dk1"/>
                </a:solidFill>
              </a:rPr>
              <a:t>would exploit known weaknesses</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Rules can also be defined that </a:t>
            </a:r>
            <a:r>
              <a:rPr lang="en-US" sz="3000" b="1">
                <a:solidFill>
                  <a:srgbClr val="6B9462"/>
                </a:solidFill>
              </a:rPr>
              <a:t>identify suspicious behavior </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Typically rules used are </a:t>
            </a:r>
            <a:r>
              <a:rPr lang="en-US" sz="3000" b="1">
                <a:solidFill>
                  <a:srgbClr val="6B9462"/>
                </a:solidFill>
              </a:rPr>
              <a:t>specific</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b="1">
                <a:solidFill>
                  <a:srgbClr val="6B9462"/>
                </a:solidFill>
              </a:rPr>
              <a:t>SNORT</a:t>
            </a:r>
            <a:r>
              <a:rPr lang="en-US" sz="3000">
                <a:solidFill>
                  <a:schemeClr val="dk1"/>
                </a:solidFill>
              </a:rPr>
              <a:t> is an example of a rule-based NIDS</a:t>
            </a:r>
          </a:p>
        </p:txBody>
      </p:sp>
    </p:spTree>
  </p:cSld>
  <p:clrMapOvr>
    <a:masterClrMapping/>
  </p:clrMapOvr>
  <p:transition xmlns:p14="http://schemas.microsoft.com/office/powerpoint/2010/main" spd="slow">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Shape 373"/>
          <p:cNvSpPr txBox="1">
            <a:spLocks noGrp="1"/>
          </p:cNvSpPr>
          <p:nvPr>
            <p:ph type="title"/>
          </p:nvPr>
        </p:nvSpPr>
        <p:spPr>
          <a:xfrm>
            <a:off x="812241" y="-43524"/>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Misuse Signature Intruder Detection</a:t>
            </a:r>
          </a:p>
        </p:txBody>
      </p:sp>
      <p:pic>
        <p:nvPicPr>
          <p:cNvPr id="374" name="Shape 374"/>
          <p:cNvPicPr preferRelativeResize="0"/>
          <p:nvPr/>
        </p:nvPicPr>
        <p:blipFill>
          <a:blip r:embed="rId3">
            <a:alphaModFix/>
          </a:blip>
          <a:stretch>
            <a:fillRect/>
          </a:stretch>
        </p:blipFill>
        <p:spPr>
          <a:xfrm>
            <a:off x="967850" y="1266200"/>
            <a:ext cx="9505950" cy="4972050"/>
          </a:xfrm>
          <a:prstGeom prst="rect">
            <a:avLst/>
          </a:prstGeom>
          <a:noFill/>
          <a:ln>
            <a:noFill/>
          </a:ln>
        </p:spPr>
      </p:pic>
    </p:spTree>
  </p:cSld>
  <p:clrMapOvr>
    <a:masterClrMapping/>
  </p:clrMapOvr>
  <p:transition xmlns:p14="http://schemas.microsoft.com/office/powerpoint/2010/main" spd="slow">
    <p:cut/>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79"/>
        <p:cNvGrpSpPr/>
        <p:nvPr/>
      </p:nvGrpSpPr>
      <p:grpSpPr>
        <a:xfrm>
          <a:off x="0" y="0"/>
          <a:ext cx="0" cy="0"/>
          <a:chOff x="0" y="0"/>
          <a:chExt cx="0" cy="0"/>
        </a:xfrm>
      </p:grpSpPr>
      <p:sp>
        <p:nvSpPr>
          <p:cNvPr id="380" name="Shape 380"/>
          <p:cNvSpPr txBox="1">
            <a:spLocks noGrp="1"/>
          </p:cNvSpPr>
          <p:nvPr>
            <p:ph type="title"/>
          </p:nvPr>
        </p:nvSpPr>
        <p:spPr>
          <a:xfrm>
            <a:off x="-1028173" y="-91521"/>
            <a:ext cx="10363200" cy="1143000"/>
          </a:xfrm>
          <a:prstGeom prst="rect">
            <a:avLst/>
          </a:prstGeom>
        </p:spPr>
        <p:txBody>
          <a:bodyPr lIns="117825" tIns="117825" rIns="117825" bIns="117825" anchor="ctr" anchorCtr="0">
            <a:noAutofit/>
          </a:bodyPr>
          <a:lstStyle/>
          <a:p>
            <a:pPr lvl="0" rtl="0">
              <a:spcBef>
                <a:spcPts val="0"/>
              </a:spcBef>
              <a:buNone/>
            </a:pPr>
            <a:r>
              <a:rPr lang="en-US" dirty="0"/>
              <a:t>Attacks Quiz</a:t>
            </a:r>
          </a:p>
        </p:txBody>
      </p:sp>
      <p:sp>
        <p:nvSpPr>
          <p:cNvPr id="381" name="Shape 381"/>
          <p:cNvSpPr txBox="1">
            <a:spLocks noGrp="1"/>
          </p:cNvSpPr>
          <p:nvPr>
            <p:ph type="body" idx="1"/>
          </p:nvPr>
        </p:nvSpPr>
        <p:spPr>
          <a:xfrm>
            <a:off x="2471973" y="855706"/>
            <a:ext cx="8983800"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dirty="0">
                <a:solidFill>
                  <a:schemeClr val="dk1"/>
                </a:solidFill>
              </a:rPr>
              <a:t>Write the name of each attack next to it’s  definition. The choices are </a:t>
            </a:r>
            <a:r>
              <a:rPr lang="en-US" sz="3000" b="1" dirty="0">
                <a:solidFill>
                  <a:srgbClr val="6699FF"/>
                </a:solidFill>
              </a:rPr>
              <a:t>Scanning Attack (S), DOS(D)</a:t>
            </a:r>
            <a:r>
              <a:rPr lang="en-US" sz="3000" dirty="0">
                <a:solidFill>
                  <a:schemeClr val="dk1"/>
                </a:solidFill>
              </a:rPr>
              <a:t>, and </a:t>
            </a:r>
            <a:r>
              <a:rPr lang="en-US" sz="3000" b="1" dirty="0">
                <a:solidFill>
                  <a:srgbClr val="6699FF"/>
                </a:solidFill>
              </a:rPr>
              <a:t>Penetration Attack(P)</a:t>
            </a:r>
            <a:r>
              <a:rPr lang="en-US" sz="3000" dirty="0">
                <a:solidFill>
                  <a:schemeClr val="dk1"/>
                </a:solidFill>
              </a:rPr>
              <a:t>.</a:t>
            </a:r>
          </a:p>
          <a:p>
            <a:pPr lvl="0" rtl="0">
              <a:spcBef>
                <a:spcPts val="0"/>
              </a:spcBef>
              <a:buNone/>
            </a:pPr>
            <a:endParaRPr sz="3000" dirty="0"/>
          </a:p>
        </p:txBody>
      </p:sp>
      <p:pic>
        <p:nvPicPr>
          <p:cNvPr id="382" name="Shape 382"/>
          <p:cNvPicPr preferRelativeResize="0"/>
          <p:nvPr/>
        </p:nvPicPr>
        <p:blipFill>
          <a:blip r:embed="rId3">
            <a:alphaModFix/>
          </a:blip>
          <a:stretch>
            <a:fillRect/>
          </a:stretch>
        </p:blipFill>
        <p:spPr>
          <a:xfrm>
            <a:off x="584621" y="382046"/>
            <a:ext cx="1617449" cy="1785496"/>
          </a:xfrm>
          <a:prstGeom prst="rect">
            <a:avLst/>
          </a:prstGeom>
          <a:noFill/>
          <a:ln>
            <a:noFill/>
          </a:ln>
        </p:spPr>
      </p:pic>
      <p:sp>
        <p:nvSpPr>
          <p:cNvPr id="383" name="Shape 383"/>
          <p:cNvSpPr/>
          <p:nvPr/>
        </p:nvSpPr>
        <p:spPr>
          <a:xfrm>
            <a:off x="997750" y="28269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84" name="Shape 384"/>
          <p:cNvSpPr txBox="1"/>
          <p:nvPr/>
        </p:nvSpPr>
        <p:spPr>
          <a:xfrm>
            <a:off x="1934275" y="2267200"/>
            <a:ext cx="9945899" cy="4717199"/>
          </a:xfrm>
          <a:prstGeom prst="rect">
            <a:avLst/>
          </a:prstGeom>
          <a:noFill/>
          <a:ln>
            <a:noFill/>
          </a:ln>
        </p:spPr>
        <p:txBody>
          <a:bodyPr lIns="91425" tIns="91425" rIns="91425" bIns="91425" anchor="ctr" anchorCtr="0">
            <a:noAutofit/>
          </a:bodyPr>
          <a:lstStyle/>
          <a:p>
            <a:pPr lvl="0" rtl="0">
              <a:spcBef>
                <a:spcPts val="0"/>
              </a:spcBef>
              <a:buNone/>
            </a:pPr>
            <a:endParaRPr sz="2700" dirty="0">
              <a:solidFill>
                <a:schemeClr val="dk1"/>
              </a:solidFill>
              <a:latin typeface="Gloria Hallelujah"/>
              <a:ea typeface="Gloria Hallelujah"/>
              <a:cs typeface="Gloria Hallelujah"/>
              <a:sym typeface="Gloria Hallelujah"/>
            </a:endParaRPr>
          </a:p>
          <a:p>
            <a:pPr lvl="0" rtl="0">
              <a:spcBef>
                <a:spcPts val="0"/>
              </a:spcBef>
              <a:buNone/>
            </a:pPr>
            <a:r>
              <a:rPr lang="en-US" sz="3200" dirty="0">
                <a:solidFill>
                  <a:schemeClr val="dk1"/>
                </a:solidFill>
                <a:latin typeface="Gloria Hallelujah"/>
                <a:ea typeface="Gloria Hallelujah"/>
                <a:cs typeface="Gloria Hallelujah"/>
                <a:sym typeface="Gloria Hallelujah"/>
              </a:rPr>
              <a:t>an attacker sends various kinds of packets to probe a system or network for vulnerability that can be exploited</a:t>
            </a:r>
          </a:p>
          <a:p>
            <a:pPr rtl="0">
              <a:spcBef>
                <a:spcPts val="0"/>
              </a:spcBef>
              <a:buNone/>
            </a:pPr>
            <a:endParaRPr sz="3200" dirty="0">
              <a:solidFill>
                <a:schemeClr val="dk1"/>
              </a:solidFill>
              <a:latin typeface="Gloria Hallelujah"/>
              <a:ea typeface="Gloria Hallelujah"/>
              <a:cs typeface="Gloria Hallelujah"/>
              <a:sym typeface="Gloria Hallelujah"/>
            </a:endParaRPr>
          </a:p>
          <a:p>
            <a:pPr lvl="0" rtl="0">
              <a:spcBef>
                <a:spcPts val="0"/>
              </a:spcBef>
              <a:buNone/>
            </a:pPr>
            <a:r>
              <a:rPr lang="en-US" sz="3200" dirty="0">
                <a:solidFill>
                  <a:schemeClr val="dk1"/>
                </a:solidFill>
                <a:latin typeface="Gloria Hallelujah"/>
                <a:ea typeface="Gloria Hallelujah"/>
                <a:cs typeface="Gloria Hallelujah"/>
                <a:sym typeface="Gloria Hallelujah"/>
              </a:rPr>
              <a:t>attempts to slow down or completely shut down a target so as to disrupt the service for legitimate users</a:t>
            </a:r>
          </a:p>
          <a:p>
            <a:pPr lvl="0" rtl="0">
              <a:spcBef>
                <a:spcPts val="0"/>
              </a:spcBef>
              <a:buNone/>
            </a:pPr>
            <a:endParaRPr sz="3200" dirty="0">
              <a:solidFill>
                <a:schemeClr val="dk1"/>
              </a:solidFill>
              <a:latin typeface="Gloria Hallelujah"/>
              <a:ea typeface="Gloria Hallelujah"/>
              <a:cs typeface="Gloria Hallelujah"/>
              <a:sym typeface="Gloria Hallelujah"/>
            </a:endParaRPr>
          </a:p>
          <a:p>
            <a:pPr lvl="0" rtl="0">
              <a:spcBef>
                <a:spcPts val="0"/>
              </a:spcBef>
              <a:buNone/>
            </a:pPr>
            <a:r>
              <a:rPr lang="en-US" sz="3200" dirty="0">
                <a:solidFill>
                  <a:schemeClr val="dk1"/>
                </a:solidFill>
                <a:latin typeface="Gloria Hallelujah"/>
                <a:ea typeface="Gloria Hallelujah"/>
                <a:cs typeface="Gloria Hallelujah"/>
                <a:sym typeface="Gloria Hallelujah"/>
              </a:rPr>
              <a:t>an attacker gains an unauthorized control of a system</a:t>
            </a:r>
          </a:p>
          <a:p>
            <a:pPr lvl="0" rtl="0">
              <a:lnSpc>
                <a:spcPct val="150000"/>
              </a:lnSpc>
              <a:spcBef>
                <a:spcPts val="800"/>
              </a:spcBef>
              <a:buNone/>
            </a:pPr>
            <a:endParaRPr sz="3200" dirty="0">
              <a:solidFill>
                <a:schemeClr val="dk1"/>
              </a:solidFill>
              <a:latin typeface="Gloria Hallelujah"/>
              <a:ea typeface="Gloria Hallelujah"/>
              <a:cs typeface="Gloria Hallelujah"/>
              <a:sym typeface="Gloria Hallelujah"/>
            </a:endParaRPr>
          </a:p>
        </p:txBody>
      </p:sp>
      <p:sp>
        <p:nvSpPr>
          <p:cNvPr id="385" name="Shape 385"/>
          <p:cNvSpPr/>
          <p:nvPr/>
        </p:nvSpPr>
        <p:spPr>
          <a:xfrm>
            <a:off x="997750" y="4620796"/>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86" name="Shape 386"/>
          <p:cNvSpPr/>
          <p:nvPr/>
        </p:nvSpPr>
        <p:spPr>
          <a:xfrm>
            <a:off x="997750" y="5749799"/>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Shape 392"/>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Monitoring Networks and Hosts</a:t>
            </a:r>
          </a:p>
        </p:txBody>
      </p:sp>
      <p:sp>
        <p:nvSpPr>
          <p:cNvPr id="393" name="Shape 393"/>
          <p:cNvSpPr txBox="1">
            <a:spLocks noGrp="1"/>
          </p:cNvSpPr>
          <p:nvPr>
            <p:ph type="body" idx="1"/>
          </p:nvPr>
        </p:nvSpPr>
        <p:spPr>
          <a:xfrm>
            <a:off x="4299250" y="1371600"/>
            <a:ext cx="7365599" cy="5082300"/>
          </a:xfrm>
          <a:prstGeom prst="rect">
            <a:avLst/>
          </a:prstGeom>
        </p:spPr>
        <p:txBody>
          <a:bodyPr lIns="117825" tIns="117825" rIns="117825" bIns="117825" anchor="t" anchorCtr="0">
            <a:noAutofit/>
          </a:bodyPr>
          <a:lstStyle/>
          <a:p>
            <a:pPr marL="0" indent="0" rtl="0">
              <a:lnSpc>
                <a:spcPct val="100000"/>
              </a:lnSpc>
              <a:spcBef>
                <a:spcPts val="0"/>
              </a:spcBef>
              <a:buNone/>
            </a:pPr>
            <a:r>
              <a:rPr lang="en-US" sz="3000" b="1">
                <a:solidFill>
                  <a:srgbClr val="6699FF"/>
                </a:solidFill>
              </a:rPr>
              <a:t>An IDS performs passive monitoring:</a:t>
            </a:r>
          </a:p>
          <a:p>
            <a:pPr marL="0" lvl="0" indent="0" rtl="0">
              <a:lnSpc>
                <a:spcPct val="100000"/>
              </a:lnSpc>
              <a:spcBef>
                <a:spcPts val="0"/>
              </a:spcBef>
              <a:buNone/>
            </a:pPr>
            <a:endParaRPr sz="3000" b="1">
              <a:solidFill>
                <a:srgbClr val="6699FF"/>
              </a:solidFill>
            </a:endParaRPr>
          </a:p>
          <a:p>
            <a:pPr marL="914400" lvl="0" indent="-228600" rtl="0">
              <a:lnSpc>
                <a:spcPct val="100000"/>
              </a:lnSpc>
              <a:spcBef>
                <a:spcPts val="0"/>
              </a:spcBef>
              <a:buClr>
                <a:schemeClr val="dk1"/>
              </a:buClr>
              <a:buSzPct val="100000"/>
            </a:pPr>
            <a:r>
              <a:rPr lang="en-US" sz="3000">
                <a:solidFill>
                  <a:schemeClr val="dk1"/>
                </a:solidFill>
              </a:rPr>
              <a:t>It </a:t>
            </a:r>
            <a:r>
              <a:rPr lang="en-US" sz="3000" b="1">
                <a:solidFill>
                  <a:srgbClr val="6B9462"/>
                </a:solidFill>
              </a:rPr>
              <a:t>records and analyzes data </a:t>
            </a:r>
            <a:r>
              <a:rPr lang="en-US" sz="3000">
                <a:solidFill>
                  <a:schemeClr val="dk1"/>
                </a:solidFill>
              </a:rPr>
              <a:t>about system and network activity</a:t>
            </a:r>
          </a:p>
          <a:p>
            <a:pPr marL="0" lvl="0" indent="0" rtl="0">
              <a:lnSpc>
                <a:spcPct val="100000"/>
              </a:lnSpc>
              <a:spcBef>
                <a:spcPts val="0"/>
              </a:spcBef>
              <a:buNone/>
            </a:pPr>
            <a:endParaRPr sz="3000">
              <a:solidFill>
                <a:schemeClr val="dk1"/>
              </a:solidFill>
            </a:endParaRPr>
          </a:p>
          <a:p>
            <a:pPr marL="914400" lvl="0" indent="-228600" rtl="0">
              <a:lnSpc>
                <a:spcPct val="100000"/>
              </a:lnSpc>
              <a:spcBef>
                <a:spcPts val="0"/>
              </a:spcBef>
              <a:buClr>
                <a:schemeClr val="dk1"/>
              </a:buClr>
              <a:buSzPct val="100000"/>
            </a:pPr>
            <a:r>
              <a:rPr lang="en-US" sz="3000">
                <a:solidFill>
                  <a:schemeClr val="dk1"/>
                </a:solidFill>
              </a:rPr>
              <a:t>If the IDS sends out an alert AND the response policy dictates intervention, then </a:t>
            </a:r>
            <a:r>
              <a:rPr lang="en-US" sz="3000" b="1">
                <a:solidFill>
                  <a:srgbClr val="6B9462"/>
                </a:solidFill>
              </a:rPr>
              <a:t>activities are affected</a:t>
            </a:r>
          </a:p>
        </p:txBody>
      </p:sp>
      <p:pic>
        <p:nvPicPr>
          <p:cNvPr id="394" name="Shape 394"/>
          <p:cNvPicPr preferRelativeResize="0"/>
          <p:nvPr/>
        </p:nvPicPr>
        <p:blipFill>
          <a:blip r:embed="rId3">
            <a:alphaModFix/>
          </a:blip>
          <a:stretch>
            <a:fillRect/>
          </a:stretch>
        </p:blipFill>
        <p:spPr>
          <a:xfrm>
            <a:off x="714470" y="2215475"/>
            <a:ext cx="3737350" cy="2901800"/>
          </a:xfrm>
          <a:prstGeom prst="rect">
            <a:avLst/>
          </a:prstGeom>
          <a:noFill/>
          <a:ln>
            <a:noFill/>
          </a:ln>
        </p:spPr>
      </p:pic>
    </p:spTree>
  </p:cSld>
  <p:clrMapOvr>
    <a:masterClrMapping/>
  </p:clrMapOvr>
  <p:transition xmlns:p14="http://schemas.microsoft.com/office/powerpoint/2010/main" spd="slow">
    <p:cut/>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2496991" y="349250"/>
            <a:ext cx="103632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Intrusion Detection Quiz</a:t>
            </a:r>
          </a:p>
        </p:txBody>
      </p:sp>
      <p:sp>
        <p:nvSpPr>
          <p:cNvPr id="50" name="Shape 50"/>
          <p:cNvSpPr txBox="1">
            <a:spLocks noGrp="1"/>
          </p:cNvSpPr>
          <p:nvPr>
            <p:ph type="body" idx="1"/>
          </p:nvPr>
        </p:nvSpPr>
        <p:spPr>
          <a:xfrm>
            <a:off x="2497000" y="1154275"/>
            <a:ext cx="9441299" cy="16899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Select the characteristic that best describes each network security system.</a:t>
            </a:r>
          </a:p>
          <a:p>
            <a:pPr marL="0" lvl="0" indent="0" rtl="0">
              <a:lnSpc>
                <a:spcPct val="100000"/>
              </a:lnSpc>
              <a:spcBef>
                <a:spcPts val="0"/>
              </a:spcBef>
              <a:buClr>
                <a:schemeClr val="dk1"/>
              </a:buClr>
              <a:buSzPct val="36666"/>
              <a:buFont typeface="Arial"/>
              <a:buNone/>
            </a:pPr>
            <a:r>
              <a:rPr lang="en-US" sz="3000" b="1">
                <a:solidFill>
                  <a:srgbClr val="6699FF"/>
                </a:solidFill>
              </a:rPr>
              <a:t>Type (F) for Firewalls or (I) for IDS</a:t>
            </a:r>
            <a:r>
              <a:rPr lang="en-US" sz="3000">
                <a:solidFill>
                  <a:schemeClr val="dk1"/>
                </a:solidFill>
              </a:rPr>
              <a:t>:</a:t>
            </a:r>
          </a:p>
        </p:txBody>
      </p:sp>
      <p:sp>
        <p:nvSpPr>
          <p:cNvPr id="51" name="Shape 51"/>
          <p:cNvSpPr txBox="1"/>
          <p:nvPr/>
        </p:nvSpPr>
        <p:spPr>
          <a:xfrm>
            <a:off x="1380400" y="3002722"/>
            <a:ext cx="10634099" cy="3000000"/>
          </a:xfrm>
          <a:prstGeom prst="rect">
            <a:avLst/>
          </a:prstGeom>
          <a:noFill/>
          <a:ln>
            <a:noFill/>
          </a:ln>
        </p:spPr>
        <p:txBody>
          <a:bodyPr lIns="91425" tIns="91425" rIns="91425" bIns="91425" anchor="ctr" anchorCtr="0">
            <a:noAutofit/>
          </a:bodyPr>
          <a:lstStyle/>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tries to stop intrusion from happening</a:t>
            </a:r>
          </a:p>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tries to evaluate an intrusion after it has happened</a:t>
            </a:r>
          </a:p>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watches for intrusions that start within the system</a:t>
            </a:r>
          </a:p>
          <a:p>
            <a:pPr lvl="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limits access between networks to prevent intrusion</a:t>
            </a:r>
          </a:p>
        </p:txBody>
      </p:sp>
      <p:pic>
        <p:nvPicPr>
          <p:cNvPr id="52" name="Shape 52"/>
          <p:cNvPicPr preferRelativeResize="0"/>
          <p:nvPr/>
        </p:nvPicPr>
        <p:blipFill>
          <a:blip r:embed="rId3">
            <a:alphaModFix/>
          </a:blip>
          <a:stretch>
            <a:fillRect/>
          </a:stretch>
        </p:blipFill>
        <p:spPr>
          <a:xfrm>
            <a:off x="584621" y="646796"/>
            <a:ext cx="1617449" cy="1785496"/>
          </a:xfrm>
          <a:prstGeom prst="rect">
            <a:avLst/>
          </a:prstGeom>
          <a:noFill/>
          <a:ln>
            <a:noFill/>
          </a:ln>
        </p:spPr>
      </p:pic>
      <p:sp>
        <p:nvSpPr>
          <p:cNvPr id="53" name="Shape 53"/>
          <p:cNvSpPr/>
          <p:nvPr/>
        </p:nvSpPr>
        <p:spPr>
          <a:xfrm>
            <a:off x="584625" y="32427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54" name="Shape 54"/>
          <p:cNvSpPr/>
          <p:nvPr/>
        </p:nvSpPr>
        <p:spPr>
          <a:xfrm>
            <a:off x="584625" y="39747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55" name="Shape 55"/>
          <p:cNvSpPr/>
          <p:nvPr/>
        </p:nvSpPr>
        <p:spPr>
          <a:xfrm>
            <a:off x="584625" y="47190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56" name="Shape 56"/>
          <p:cNvSpPr/>
          <p:nvPr/>
        </p:nvSpPr>
        <p:spPr>
          <a:xfrm>
            <a:off x="584625" y="54427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pic>
        <p:nvPicPr>
          <p:cNvPr id="400" name="Shape 400"/>
          <p:cNvPicPr preferRelativeResize="0"/>
          <p:nvPr/>
        </p:nvPicPr>
        <p:blipFill>
          <a:blip r:embed="rId3">
            <a:alphaModFix/>
          </a:blip>
          <a:stretch>
            <a:fillRect/>
          </a:stretch>
        </p:blipFill>
        <p:spPr>
          <a:xfrm>
            <a:off x="291625" y="768975"/>
            <a:ext cx="11144250" cy="5915025"/>
          </a:xfrm>
          <a:prstGeom prst="rect">
            <a:avLst/>
          </a:prstGeom>
          <a:noFill/>
          <a:ln>
            <a:noFill/>
          </a:ln>
        </p:spPr>
      </p:pic>
      <p:sp>
        <p:nvSpPr>
          <p:cNvPr id="401" name="Shape 401"/>
          <p:cNvSpPr txBox="1">
            <a:spLocks noGrp="1"/>
          </p:cNvSpPr>
          <p:nvPr>
            <p:ph type="title"/>
          </p:nvPr>
        </p:nvSpPr>
        <p:spPr>
          <a:xfrm>
            <a:off x="812241" y="-34730"/>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Network IDS</a:t>
            </a:r>
          </a:p>
        </p:txBody>
      </p:sp>
    </p:spTree>
  </p:cSld>
  <p:clrMapOvr>
    <a:masterClrMapping/>
  </p:clrMapOvr>
  <p:transition xmlns:p14="http://schemas.microsoft.com/office/powerpoint/2010/main" spd="slow">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pic>
        <p:nvPicPr>
          <p:cNvPr id="407" name="Shape 407"/>
          <p:cNvPicPr preferRelativeResize="0"/>
          <p:nvPr/>
        </p:nvPicPr>
        <p:blipFill>
          <a:blip r:embed="rId3">
            <a:alphaModFix/>
          </a:blip>
          <a:stretch>
            <a:fillRect/>
          </a:stretch>
        </p:blipFill>
        <p:spPr>
          <a:xfrm>
            <a:off x="9470675" y="325128"/>
            <a:ext cx="2506375" cy="1946022"/>
          </a:xfrm>
          <a:prstGeom prst="rect">
            <a:avLst/>
          </a:prstGeom>
          <a:noFill/>
          <a:ln>
            <a:noFill/>
          </a:ln>
        </p:spPr>
      </p:pic>
      <p:sp>
        <p:nvSpPr>
          <p:cNvPr id="408" name="Shape 408"/>
          <p:cNvSpPr txBox="1">
            <a:spLocks noGrp="1"/>
          </p:cNvSpPr>
          <p:nvPr>
            <p:ph type="title"/>
          </p:nvPr>
        </p:nvSpPr>
        <p:spPr>
          <a:xfrm>
            <a:off x="812241" y="92538"/>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Network Based IDS (NIDS)</a:t>
            </a:r>
          </a:p>
        </p:txBody>
      </p:sp>
      <p:sp>
        <p:nvSpPr>
          <p:cNvPr id="409" name="Shape 409"/>
          <p:cNvSpPr txBox="1">
            <a:spLocks noGrp="1"/>
          </p:cNvSpPr>
          <p:nvPr>
            <p:ph type="body" idx="1"/>
          </p:nvPr>
        </p:nvSpPr>
        <p:spPr>
          <a:xfrm>
            <a:off x="1135575" y="1371600"/>
            <a:ext cx="10039800" cy="5071800"/>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2800" b="1">
                <a:solidFill>
                  <a:srgbClr val="6B9462"/>
                </a:solidFill>
              </a:rPr>
              <a:t>Monitors traffic at selected points</a:t>
            </a:r>
            <a:r>
              <a:rPr lang="en-US" sz="2800">
                <a:solidFill>
                  <a:schemeClr val="dk1"/>
                </a:solidFill>
              </a:rPr>
              <a:t> on a</a:t>
            </a:r>
            <a:br>
              <a:rPr lang="en-US" sz="2800">
                <a:solidFill>
                  <a:schemeClr val="dk1"/>
                </a:solidFill>
              </a:rPr>
            </a:br>
            <a:r>
              <a:rPr lang="en-US" sz="2800">
                <a:solidFill>
                  <a:schemeClr val="dk1"/>
                </a:solidFill>
              </a:rPr>
              <a:t>network in real or close to real time</a:t>
            </a:r>
          </a:p>
          <a:p>
            <a:pPr marL="457200" lvl="0" indent="-228600" rtl="0">
              <a:lnSpc>
                <a:spcPct val="90000"/>
              </a:lnSpc>
              <a:spcBef>
                <a:spcPts val="0"/>
              </a:spcBef>
              <a:spcAft>
                <a:spcPts val="700"/>
              </a:spcAft>
              <a:buClr>
                <a:schemeClr val="dk1"/>
              </a:buClr>
              <a:buSzPct val="100000"/>
            </a:pPr>
            <a:r>
              <a:rPr lang="en-US" sz="2800">
                <a:solidFill>
                  <a:schemeClr val="dk1"/>
                </a:solidFill>
              </a:rPr>
              <a:t>May examine network, transport, and/or application-level protocol activity</a:t>
            </a:r>
          </a:p>
          <a:p>
            <a:pPr marL="457200" lvl="0" indent="-228600" rtl="0">
              <a:lnSpc>
                <a:spcPct val="90000"/>
              </a:lnSpc>
              <a:spcBef>
                <a:spcPts val="0"/>
              </a:spcBef>
              <a:spcAft>
                <a:spcPts val="525"/>
              </a:spcAft>
              <a:buClr>
                <a:schemeClr val="dk1"/>
              </a:buClr>
              <a:buSzPct val="100000"/>
            </a:pPr>
            <a:r>
              <a:rPr lang="en-US" sz="2800" b="1">
                <a:solidFill>
                  <a:srgbClr val="6B9462"/>
                </a:solidFill>
              </a:rPr>
              <a:t>Comprised of a number of sensors</a:t>
            </a:r>
            <a:r>
              <a:rPr lang="en-US" sz="2800">
                <a:solidFill>
                  <a:schemeClr val="dk1"/>
                </a:solidFill>
              </a:rPr>
              <a:t>, one or more servers for NIDS management functions, and one or more management consoles for the human interface</a:t>
            </a:r>
          </a:p>
          <a:p>
            <a:pPr marL="457200" lvl="0" indent="-228600" rtl="0">
              <a:lnSpc>
                <a:spcPct val="90000"/>
              </a:lnSpc>
              <a:spcBef>
                <a:spcPts val="0"/>
              </a:spcBef>
              <a:spcAft>
                <a:spcPts val="630"/>
              </a:spcAft>
              <a:buClr>
                <a:schemeClr val="dk1"/>
              </a:buClr>
              <a:buSzPct val="100000"/>
            </a:pPr>
            <a:r>
              <a:rPr lang="en-US" sz="2800" b="1">
                <a:solidFill>
                  <a:srgbClr val="6B9462"/>
                </a:solidFill>
              </a:rPr>
              <a:t>Analysis of traffic patterns</a:t>
            </a:r>
            <a:r>
              <a:rPr lang="en-US" sz="2800">
                <a:solidFill>
                  <a:schemeClr val="dk1"/>
                </a:solidFill>
              </a:rPr>
              <a:t> may be done at the sensor, the management server or a combination of the two</a:t>
            </a:r>
          </a:p>
        </p:txBody>
      </p:sp>
    </p:spTree>
  </p:cSld>
  <p:clrMapOvr>
    <a:masterClrMapping/>
  </p:clrMapOvr>
  <p:transition xmlns:p14="http://schemas.microsoft.com/office/powerpoint/2010/main" spd="slow">
    <p:cu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pic>
        <p:nvPicPr>
          <p:cNvPr id="415" name="Shape 415"/>
          <p:cNvPicPr preferRelativeResize="0"/>
          <p:nvPr/>
        </p:nvPicPr>
        <p:blipFill>
          <a:blip r:embed="rId3">
            <a:alphaModFix/>
          </a:blip>
          <a:stretch>
            <a:fillRect/>
          </a:stretch>
        </p:blipFill>
        <p:spPr>
          <a:xfrm>
            <a:off x="523875" y="704300"/>
            <a:ext cx="11144250" cy="5915025"/>
          </a:xfrm>
          <a:prstGeom prst="rect">
            <a:avLst/>
          </a:prstGeom>
          <a:noFill/>
          <a:ln>
            <a:noFill/>
          </a:ln>
        </p:spPr>
      </p:pic>
      <p:sp>
        <p:nvSpPr>
          <p:cNvPr id="416" name="Shape 416"/>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t>Host IDS</a:t>
            </a:r>
          </a:p>
        </p:txBody>
      </p:sp>
    </p:spTree>
  </p:cSld>
  <p:clrMapOvr>
    <a:masterClrMapping/>
  </p:clrMapOvr>
  <p:transition xmlns:p14="http://schemas.microsoft.com/office/powerpoint/2010/main" spd="slow">
    <p:cut/>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21"/>
        <p:cNvGrpSpPr/>
        <p:nvPr/>
      </p:nvGrpSpPr>
      <p:grpSpPr>
        <a:xfrm>
          <a:off x="0" y="0"/>
          <a:ext cx="0" cy="0"/>
          <a:chOff x="0" y="0"/>
          <a:chExt cx="0" cy="0"/>
        </a:xfrm>
      </p:grpSpPr>
      <p:sp>
        <p:nvSpPr>
          <p:cNvPr id="422" name="Shape 422"/>
          <p:cNvSpPr txBox="1">
            <a:spLocks noGrp="1"/>
          </p:cNvSpPr>
          <p:nvPr>
            <p:ph type="title"/>
          </p:nvPr>
        </p:nvSpPr>
        <p:spPr>
          <a:xfrm>
            <a:off x="-917433" y="61545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NIDS QUIZ</a:t>
            </a:r>
          </a:p>
        </p:txBody>
      </p:sp>
      <p:sp>
        <p:nvSpPr>
          <p:cNvPr id="423" name="Shape 423"/>
          <p:cNvSpPr txBox="1">
            <a:spLocks noGrp="1"/>
          </p:cNvSpPr>
          <p:nvPr>
            <p:ph type="body" idx="1"/>
          </p:nvPr>
        </p:nvSpPr>
        <p:spPr>
          <a:xfrm>
            <a:off x="2639098" y="1546300"/>
            <a:ext cx="8684399" cy="49046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a:solidFill>
                  <a:schemeClr val="dk1"/>
                </a:solidFill>
              </a:rPr>
              <a:t>Can you think of a way to reduce the impact of excessive reporting on a system’s  administrator?</a:t>
            </a:r>
          </a:p>
          <a:p>
            <a:pPr marL="0" lvl="0" indent="0" rtl="0">
              <a:lnSpc>
                <a:spcPct val="100000"/>
              </a:lnSpc>
              <a:spcBef>
                <a:spcPts val="0"/>
              </a:spcBef>
              <a:buClr>
                <a:schemeClr val="dk1"/>
              </a:buClr>
              <a:buFont typeface="Arial"/>
              <a:buNone/>
            </a:pPr>
            <a:endParaRPr sz="3000">
              <a:solidFill>
                <a:schemeClr val="dk1"/>
              </a:solidFill>
            </a:endParaRPr>
          </a:p>
          <a:p>
            <a:pPr marL="0" lvl="0" indent="0" rtl="0">
              <a:lnSpc>
                <a:spcPct val="100000"/>
              </a:lnSpc>
              <a:spcBef>
                <a:spcPts val="0"/>
              </a:spcBef>
              <a:buClr>
                <a:schemeClr val="dk1"/>
              </a:buClr>
              <a:buSzPct val="36666"/>
              <a:buFont typeface="Arial"/>
              <a:buNone/>
            </a:pPr>
            <a:r>
              <a:rPr lang="en-US" sz="3000" b="1">
                <a:solidFill>
                  <a:srgbClr val="6699FF"/>
                </a:solidFill>
              </a:rPr>
              <a:t>Write your answer in the textbox: </a:t>
            </a:r>
          </a:p>
        </p:txBody>
      </p:sp>
      <p:pic>
        <p:nvPicPr>
          <p:cNvPr id="424" name="Shape 424"/>
          <p:cNvPicPr preferRelativeResize="0"/>
          <p:nvPr/>
        </p:nvPicPr>
        <p:blipFill>
          <a:blip r:embed="rId3">
            <a:alphaModFix/>
          </a:blip>
          <a:stretch>
            <a:fillRect/>
          </a:stretch>
        </p:blipFill>
        <p:spPr>
          <a:xfrm>
            <a:off x="801696" y="768896"/>
            <a:ext cx="1617449" cy="1785496"/>
          </a:xfrm>
          <a:prstGeom prst="rect">
            <a:avLst/>
          </a:prstGeom>
          <a:noFill/>
          <a:ln>
            <a:noFill/>
          </a:ln>
        </p:spPr>
      </p:pic>
      <p:sp>
        <p:nvSpPr>
          <p:cNvPr id="425" name="Shape 425"/>
          <p:cNvSpPr/>
          <p:nvPr/>
        </p:nvSpPr>
        <p:spPr>
          <a:xfrm>
            <a:off x="985850" y="4329275"/>
            <a:ext cx="10113000" cy="1560899"/>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pic>
        <p:nvPicPr>
          <p:cNvPr id="431" name="Shape 431"/>
          <p:cNvPicPr preferRelativeResize="0"/>
          <p:nvPr/>
        </p:nvPicPr>
        <p:blipFill>
          <a:blip r:embed="rId3">
            <a:alphaModFix/>
          </a:blip>
          <a:stretch>
            <a:fillRect/>
          </a:stretch>
        </p:blipFill>
        <p:spPr>
          <a:xfrm>
            <a:off x="368399" y="1736774"/>
            <a:ext cx="5098875" cy="3696200"/>
          </a:xfrm>
          <a:prstGeom prst="rect">
            <a:avLst/>
          </a:prstGeom>
          <a:noFill/>
          <a:ln>
            <a:noFill/>
          </a:ln>
        </p:spPr>
      </p:pic>
      <p:sp>
        <p:nvSpPr>
          <p:cNvPr id="432" name="Shape 432"/>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Inline Sensors</a:t>
            </a:r>
          </a:p>
        </p:txBody>
      </p:sp>
      <p:sp>
        <p:nvSpPr>
          <p:cNvPr id="433" name="Shape 433"/>
          <p:cNvSpPr txBox="1">
            <a:spLocks noGrp="1"/>
          </p:cNvSpPr>
          <p:nvPr>
            <p:ph type="body" idx="1"/>
          </p:nvPr>
        </p:nvSpPr>
        <p:spPr>
          <a:xfrm>
            <a:off x="5252271" y="1278350"/>
            <a:ext cx="6037199"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a:solidFill>
                  <a:schemeClr val="dk1"/>
                </a:solidFill>
              </a:rPr>
              <a:t>Used to block an attack when one is detected, </a:t>
            </a:r>
            <a:r>
              <a:rPr lang="en-US" sz="3000" b="1">
                <a:solidFill>
                  <a:srgbClr val="6B9462"/>
                </a:solidFill>
              </a:rPr>
              <a:t>performing both intrusion detection and prevention functions</a:t>
            </a:r>
          </a:p>
          <a:p>
            <a:pPr marL="457200" lvl="0" indent="-228600" rtl="0">
              <a:lnSpc>
                <a:spcPct val="100000"/>
              </a:lnSpc>
              <a:spcBef>
                <a:spcPts val="0"/>
              </a:spcBef>
              <a:buClr>
                <a:schemeClr val="dk1"/>
              </a:buClr>
              <a:buSzPct val="100000"/>
            </a:pPr>
            <a:r>
              <a:rPr lang="en-US" sz="3000">
                <a:solidFill>
                  <a:schemeClr val="dk1"/>
                </a:solidFill>
              </a:rPr>
              <a:t>An inline sensor is inserted into a network segment so that the </a:t>
            </a:r>
            <a:r>
              <a:rPr lang="en-US" sz="3000" b="1">
                <a:solidFill>
                  <a:srgbClr val="6B9462"/>
                </a:solidFill>
              </a:rPr>
              <a:t>traffic that it is monitoring must pass through the sensor</a:t>
            </a:r>
            <a:r>
              <a:rPr lang="en-US" sz="3000">
                <a:solidFill>
                  <a:schemeClr val="dk1"/>
                </a:solidFill>
              </a:rPr>
              <a:t>.</a:t>
            </a:r>
          </a:p>
        </p:txBody>
      </p:sp>
    </p:spTree>
  </p:cSld>
  <p:clrMapOvr>
    <a:masterClrMapping/>
  </p:clrMapOvr>
  <p:transition xmlns:p14="http://schemas.microsoft.com/office/powerpoint/2010/main" spd="slow">
    <p:cut/>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pic>
        <p:nvPicPr>
          <p:cNvPr id="439" name="Shape 439"/>
          <p:cNvPicPr preferRelativeResize="0"/>
          <p:nvPr/>
        </p:nvPicPr>
        <p:blipFill>
          <a:blip r:embed="rId3">
            <a:alphaModFix/>
          </a:blip>
          <a:stretch>
            <a:fillRect/>
          </a:stretch>
        </p:blipFill>
        <p:spPr>
          <a:xfrm>
            <a:off x="368399" y="1736774"/>
            <a:ext cx="5098875" cy="3696200"/>
          </a:xfrm>
          <a:prstGeom prst="rect">
            <a:avLst/>
          </a:prstGeom>
          <a:noFill/>
          <a:ln>
            <a:noFill/>
          </a:ln>
        </p:spPr>
      </p:pic>
      <p:sp>
        <p:nvSpPr>
          <p:cNvPr id="440" name="Shape 440"/>
          <p:cNvSpPr txBox="1">
            <a:spLocks noGrp="1"/>
          </p:cNvSpPr>
          <p:nvPr>
            <p:ph type="body" idx="1"/>
          </p:nvPr>
        </p:nvSpPr>
        <p:spPr>
          <a:xfrm>
            <a:off x="5127975" y="1226550"/>
            <a:ext cx="6360900" cy="49046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b="1">
                <a:solidFill>
                  <a:srgbClr val="6699FF"/>
                </a:solidFill>
              </a:rPr>
              <a:t>Can be achieved by:</a:t>
            </a:r>
          </a:p>
          <a:p>
            <a:pPr marL="0" lvl="0" indent="0" rtl="0">
              <a:lnSpc>
                <a:spcPct val="100000"/>
              </a:lnSpc>
              <a:spcBef>
                <a:spcPts val="0"/>
              </a:spcBef>
              <a:buNone/>
            </a:pPr>
            <a:endParaRPr sz="3000" b="1">
              <a:solidFill>
                <a:srgbClr val="6699FF"/>
              </a:solidFill>
            </a:endParaRPr>
          </a:p>
          <a:p>
            <a:pPr marL="457200" lvl="0" indent="-228600" rtl="0">
              <a:lnSpc>
                <a:spcPct val="100000"/>
              </a:lnSpc>
              <a:spcBef>
                <a:spcPts val="0"/>
              </a:spcBef>
              <a:buClr>
                <a:schemeClr val="dk1"/>
              </a:buClr>
              <a:buSzPct val="100000"/>
            </a:pPr>
            <a:r>
              <a:rPr lang="en-US" sz="3000" b="1">
                <a:solidFill>
                  <a:srgbClr val="6B9462"/>
                </a:solidFill>
              </a:rPr>
              <a:t>Combining NIDS sensor logic with a firewall or LAN switch</a:t>
            </a:r>
            <a:r>
              <a:rPr lang="en-US" sz="3000">
                <a:solidFill>
                  <a:schemeClr val="dk1"/>
                </a:solidFill>
              </a:rPr>
              <a:t>. This has the advantage of no additional hardware is needed</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Using a </a:t>
            </a:r>
            <a:r>
              <a:rPr lang="en-US" sz="3000" b="1">
                <a:solidFill>
                  <a:srgbClr val="6B9462"/>
                </a:solidFill>
              </a:rPr>
              <a:t>stand-alone inline NIDS sensor</a:t>
            </a:r>
          </a:p>
        </p:txBody>
      </p:sp>
      <p:sp>
        <p:nvSpPr>
          <p:cNvPr id="441" name="Shape 44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Inline Sensors</a:t>
            </a:r>
          </a:p>
        </p:txBody>
      </p:sp>
    </p:spTree>
  </p:cSld>
  <p:clrMapOvr>
    <a:masterClrMapping/>
  </p:clrMapOvr>
  <p:transition xmlns:p14="http://schemas.microsoft.com/office/powerpoint/2010/main" spd="slow">
    <p:cut/>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Shape 447"/>
          <p:cNvSpPr txBox="1">
            <a:spLocks noGrp="1"/>
          </p:cNvSpPr>
          <p:nvPr>
            <p:ph type="title"/>
          </p:nvPr>
        </p:nvSpPr>
        <p:spPr>
          <a:xfrm>
            <a:off x="812241" y="92538"/>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Passive Sensors</a:t>
            </a:r>
          </a:p>
        </p:txBody>
      </p:sp>
      <p:sp>
        <p:nvSpPr>
          <p:cNvPr id="448" name="Shape 448"/>
          <p:cNvSpPr txBox="1">
            <a:spLocks noGrp="1"/>
          </p:cNvSpPr>
          <p:nvPr>
            <p:ph type="body" idx="1"/>
          </p:nvPr>
        </p:nvSpPr>
        <p:spPr>
          <a:xfrm>
            <a:off x="5915270" y="1371600"/>
            <a:ext cx="5260199"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a:solidFill>
                  <a:schemeClr val="dk1"/>
                </a:solidFill>
              </a:rPr>
              <a:t>A passive sensor </a:t>
            </a:r>
            <a:r>
              <a:rPr lang="en-US" sz="3000" b="1">
                <a:solidFill>
                  <a:srgbClr val="6B9462"/>
                </a:solidFill>
              </a:rPr>
              <a:t>monitors a copy of network traffic</a:t>
            </a:r>
            <a:r>
              <a:rPr lang="en-US" sz="3000">
                <a:solidFill>
                  <a:schemeClr val="dk1"/>
                </a:solidFill>
              </a:rPr>
              <a:t>; the actual traffic does not pass through the device</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Passive sensors are more efficient</a:t>
            </a:r>
          </a:p>
        </p:txBody>
      </p:sp>
      <p:pic>
        <p:nvPicPr>
          <p:cNvPr id="449" name="Shape 449"/>
          <p:cNvPicPr preferRelativeResize="0"/>
          <p:nvPr/>
        </p:nvPicPr>
        <p:blipFill>
          <a:blip r:embed="rId3">
            <a:alphaModFix/>
          </a:blip>
          <a:stretch>
            <a:fillRect/>
          </a:stretch>
        </p:blipFill>
        <p:spPr>
          <a:xfrm>
            <a:off x="912903" y="1168699"/>
            <a:ext cx="4632550" cy="4954249"/>
          </a:xfrm>
          <a:prstGeom prst="rect">
            <a:avLst/>
          </a:prstGeom>
          <a:noFill/>
          <a:ln>
            <a:noFill/>
          </a:ln>
        </p:spPr>
      </p:pic>
    </p:spTree>
  </p:cSld>
  <p:clrMapOvr>
    <a:masterClrMapping/>
  </p:clrMapOvr>
  <p:transition xmlns:p14="http://schemas.microsoft.com/office/powerpoint/2010/main" spd="slow">
    <p:cut/>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Shape 45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Passive Sensors</a:t>
            </a:r>
          </a:p>
        </p:txBody>
      </p:sp>
      <p:pic>
        <p:nvPicPr>
          <p:cNvPr id="456" name="Shape 456"/>
          <p:cNvPicPr preferRelativeResize="0"/>
          <p:nvPr/>
        </p:nvPicPr>
        <p:blipFill>
          <a:blip r:embed="rId3">
            <a:alphaModFix/>
          </a:blip>
          <a:stretch>
            <a:fillRect/>
          </a:stretch>
        </p:blipFill>
        <p:spPr>
          <a:xfrm>
            <a:off x="1644100" y="1544650"/>
            <a:ext cx="8334375" cy="4410075"/>
          </a:xfrm>
          <a:prstGeom prst="rect">
            <a:avLst/>
          </a:prstGeom>
          <a:noFill/>
          <a:ln>
            <a:noFill/>
          </a:ln>
        </p:spPr>
      </p:pic>
    </p:spTree>
  </p:cSld>
  <p:clrMapOvr>
    <a:masterClrMapping/>
  </p:clrMapOvr>
  <p:transition xmlns:p14="http://schemas.microsoft.com/office/powerpoint/2010/main" spd="slow">
    <p:cut/>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Shape 462"/>
          <p:cNvSpPr txBox="1">
            <a:spLocks noGrp="1"/>
          </p:cNvSpPr>
          <p:nvPr>
            <p:ph type="title"/>
          </p:nvPr>
        </p:nvSpPr>
        <p:spPr>
          <a:xfrm>
            <a:off x="812241" y="104680"/>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Firewall Versus Network IDS</a:t>
            </a:r>
          </a:p>
        </p:txBody>
      </p:sp>
      <p:sp>
        <p:nvSpPr>
          <p:cNvPr id="463" name="Shape 463"/>
          <p:cNvSpPr txBox="1">
            <a:spLocks noGrp="1"/>
          </p:cNvSpPr>
          <p:nvPr>
            <p:ph type="body" idx="1"/>
          </p:nvPr>
        </p:nvSpPr>
        <p:spPr>
          <a:xfrm>
            <a:off x="967645" y="3806075"/>
            <a:ext cx="4377900" cy="28238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Font typeface="Arial"/>
              <a:buNone/>
            </a:pPr>
            <a:endParaRPr sz="3000">
              <a:solidFill>
                <a:schemeClr val="dk1"/>
              </a:solidFill>
            </a:endParaRPr>
          </a:p>
          <a:p>
            <a:pPr marL="342900" lvl="0" indent="-190500" rtl="0">
              <a:lnSpc>
                <a:spcPct val="100000"/>
              </a:lnSpc>
              <a:spcBef>
                <a:spcPts val="0"/>
              </a:spcBef>
              <a:buClr>
                <a:srgbClr val="6699FF"/>
              </a:buClr>
              <a:buSzPct val="100000"/>
              <a:buFont typeface="Gloria Hallelujah"/>
            </a:pPr>
            <a:r>
              <a:rPr lang="en-US" sz="3000" b="1">
                <a:solidFill>
                  <a:srgbClr val="6699FF"/>
                </a:solidFill>
              </a:rPr>
              <a:t>Firewall</a:t>
            </a:r>
          </a:p>
          <a:p>
            <a:pPr marL="742950" lvl="1" indent="-152400" rtl="0">
              <a:lnSpc>
                <a:spcPct val="100000"/>
              </a:lnSpc>
              <a:spcBef>
                <a:spcPts val="560"/>
              </a:spcBef>
              <a:buClr>
                <a:schemeClr val="dk1"/>
              </a:buClr>
              <a:buSzPct val="100000"/>
              <a:buFont typeface="Gloria Hallelujah"/>
            </a:pPr>
            <a:r>
              <a:rPr lang="en-US" sz="3000">
                <a:solidFill>
                  <a:schemeClr val="dk1"/>
                </a:solidFill>
              </a:rPr>
              <a:t>Active filtering</a:t>
            </a:r>
          </a:p>
          <a:p>
            <a:pPr marL="742950" lvl="1" indent="-152400" rtl="0">
              <a:lnSpc>
                <a:spcPct val="100000"/>
              </a:lnSpc>
              <a:spcBef>
                <a:spcPts val="560"/>
              </a:spcBef>
              <a:buClr>
                <a:schemeClr val="dk1"/>
              </a:buClr>
              <a:buSzPct val="100000"/>
              <a:buFont typeface="Gloria Hallelujah"/>
            </a:pPr>
            <a:r>
              <a:rPr lang="en-US" sz="3000">
                <a:solidFill>
                  <a:schemeClr val="dk1"/>
                </a:solidFill>
              </a:rPr>
              <a:t>Fail-close</a:t>
            </a:r>
          </a:p>
          <a:p>
            <a:pPr marL="0" lvl="0" indent="0" algn="ctr" rtl="0">
              <a:lnSpc>
                <a:spcPct val="100000"/>
              </a:lnSpc>
              <a:spcBef>
                <a:spcPts val="0"/>
              </a:spcBef>
              <a:buClr>
                <a:schemeClr val="dk1"/>
              </a:buClr>
              <a:buFont typeface="Arial"/>
              <a:buNone/>
            </a:pPr>
            <a:endParaRPr sz="3000">
              <a:solidFill>
                <a:schemeClr val="dk1"/>
              </a:solidFill>
            </a:endParaRPr>
          </a:p>
          <a:p>
            <a:pPr marL="0" lvl="0" indent="0" rtl="0">
              <a:lnSpc>
                <a:spcPct val="100000"/>
              </a:lnSpc>
              <a:spcBef>
                <a:spcPts val="0"/>
              </a:spcBef>
              <a:buClr>
                <a:schemeClr val="dk1"/>
              </a:buClr>
              <a:buFont typeface="Arial"/>
              <a:buNone/>
            </a:pPr>
            <a:endParaRPr sz="3000">
              <a:solidFill>
                <a:schemeClr val="dk1"/>
              </a:solidFill>
            </a:endParaRPr>
          </a:p>
          <a:p>
            <a:pPr lvl="0" rtl="0">
              <a:spcBef>
                <a:spcPts val="0"/>
              </a:spcBef>
              <a:buNone/>
            </a:pPr>
            <a:endParaRPr sz="3000"/>
          </a:p>
        </p:txBody>
      </p:sp>
      <p:sp>
        <p:nvSpPr>
          <p:cNvPr id="464" name="Shape 464"/>
          <p:cNvSpPr txBox="1"/>
          <p:nvPr/>
        </p:nvSpPr>
        <p:spPr>
          <a:xfrm>
            <a:off x="6583950" y="3629975"/>
            <a:ext cx="4591500" cy="3000000"/>
          </a:xfrm>
          <a:prstGeom prst="rect">
            <a:avLst/>
          </a:prstGeom>
          <a:noFill/>
          <a:ln>
            <a:noFill/>
          </a:ln>
        </p:spPr>
        <p:txBody>
          <a:bodyPr lIns="91425" tIns="91425" rIns="91425" bIns="91425" anchor="ctr" anchorCtr="0">
            <a:noAutofit/>
          </a:bodyPr>
          <a:lstStyle/>
          <a:p>
            <a:pPr marL="342900" lvl="0" indent="-381000" rtl="0">
              <a:spcBef>
                <a:spcPts val="640"/>
              </a:spcBef>
              <a:buClr>
                <a:srgbClr val="6699FF"/>
              </a:buClr>
              <a:buSzPct val="100000"/>
              <a:buFont typeface="Gloria Hallelujah"/>
              <a:buChar char="●"/>
            </a:pPr>
            <a:r>
              <a:rPr lang="en-US" sz="3000" b="1">
                <a:solidFill>
                  <a:srgbClr val="6699FF"/>
                </a:solidFill>
                <a:latin typeface="Gloria Hallelujah"/>
                <a:ea typeface="Gloria Hallelujah"/>
                <a:cs typeface="Gloria Hallelujah"/>
                <a:sym typeface="Gloria Hallelujah"/>
              </a:rPr>
              <a:t>Network IDS</a:t>
            </a:r>
          </a:p>
          <a:p>
            <a:pPr marL="742950" lvl="1" indent="-342900" rtl="0">
              <a:spcBef>
                <a:spcPts val="56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Passive monitoring</a:t>
            </a:r>
          </a:p>
          <a:p>
            <a:pPr marL="742950" lvl="1" indent="-342900" rtl="0">
              <a:spcBef>
                <a:spcPts val="56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Fail-open</a:t>
            </a:r>
          </a:p>
        </p:txBody>
      </p:sp>
      <p:pic>
        <p:nvPicPr>
          <p:cNvPr id="465" name="Shape 465"/>
          <p:cNvPicPr preferRelativeResize="0"/>
          <p:nvPr/>
        </p:nvPicPr>
        <p:blipFill>
          <a:blip r:embed="rId3">
            <a:alphaModFix/>
          </a:blip>
          <a:stretch>
            <a:fillRect/>
          </a:stretch>
        </p:blipFill>
        <p:spPr>
          <a:xfrm>
            <a:off x="7036127" y="1544875"/>
            <a:ext cx="2282299" cy="2440774"/>
          </a:xfrm>
          <a:prstGeom prst="rect">
            <a:avLst/>
          </a:prstGeom>
          <a:noFill/>
          <a:ln>
            <a:noFill/>
          </a:ln>
        </p:spPr>
      </p:pic>
      <p:pic>
        <p:nvPicPr>
          <p:cNvPr id="466" name="Shape 466"/>
          <p:cNvPicPr preferRelativeResize="0"/>
          <p:nvPr/>
        </p:nvPicPr>
        <p:blipFill>
          <a:blip r:embed="rId4">
            <a:alphaModFix/>
          </a:blip>
          <a:stretch>
            <a:fillRect/>
          </a:stretch>
        </p:blipFill>
        <p:spPr>
          <a:xfrm>
            <a:off x="1993048" y="1301262"/>
            <a:ext cx="2327100" cy="2927999"/>
          </a:xfrm>
          <a:prstGeom prst="rect">
            <a:avLst/>
          </a:prstGeom>
          <a:noFill/>
          <a:ln>
            <a:noFill/>
          </a:ln>
        </p:spPr>
      </p:pic>
    </p:spTree>
  </p:cSld>
  <p:clrMapOvr>
    <a:masterClrMapping/>
  </p:clrMapOvr>
  <p:transition xmlns:p14="http://schemas.microsoft.com/office/powerpoint/2010/main" spd="slow">
    <p:cut/>
  </p:transition>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71"/>
        <p:cNvGrpSpPr/>
        <p:nvPr/>
      </p:nvGrpSpPr>
      <p:grpSpPr>
        <a:xfrm>
          <a:off x="0" y="0"/>
          <a:ext cx="0" cy="0"/>
          <a:chOff x="0" y="0"/>
          <a:chExt cx="0" cy="0"/>
        </a:xfrm>
      </p:grpSpPr>
      <p:sp>
        <p:nvSpPr>
          <p:cNvPr id="472" name="Shape 472"/>
          <p:cNvSpPr txBox="1">
            <a:spLocks noGrp="1"/>
          </p:cNvSpPr>
          <p:nvPr>
            <p:ph type="title"/>
          </p:nvPr>
        </p:nvSpPr>
        <p:spPr>
          <a:xfrm>
            <a:off x="-1903643" y="-155246"/>
            <a:ext cx="10363200" cy="1143000"/>
          </a:xfrm>
          <a:prstGeom prst="rect">
            <a:avLst/>
          </a:prstGeom>
        </p:spPr>
        <p:txBody>
          <a:bodyPr lIns="117825" tIns="117825" rIns="117825" bIns="117825" anchor="ctr" anchorCtr="0">
            <a:noAutofit/>
          </a:bodyPr>
          <a:lstStyle/>
          <a:p>
            <a:pPr lvl="0" rtl="0">
              <a:spcBef>
                <a:spcPts val="0"/>
              </a:spcBef>
              <a:buNone/>
            </a:pPr>
            <a:r>
              <a:rPr lang="en-US" dirty="0"/>
              <a:t>IDS Quiz</a:t>
            </a:r>
          </a:p>
        </p:txBody>
      </p:sp>
      <p:sp>
        <p:nvSpPr>
          <p:cNvPr id="473" name="Shape 473"/>
          <p:cNvSpPr txBox="1">
            <a:spLocks noGrp="1"/>
          </p:cNvSpPr>
          <p:nvPr>
            <p:ph type="body" idx="1"/>
          </p:nvPr>
        </p:nvSpPr>
        <p:spPr>
          <a:xfrm>
            <a:off x="2121425" y="972405"/>
            <a:ext cx="9359099" cy="4904699"/>
          </a:xfrm>
          <a:prstGeom prst="rect">
            <a:avLst/>
          </a:prstGeom>
        </p:spPr>
        <p:txBody>
          <a:bodyPr lIns="117825" tIns="117825" rIns="117825" bIns="117825" anchor="t" anchorCtr="0">
            <a:noAutofit/>
          </a:bodyPr>
          <a:lstStyle/>
          <a:p>
            <a:pPr marL="0" lvl="0" indent="0" rtl="0">
              <a:lnSpc>
                <a:spcPct val="80000"/>
              </a:lnSpc>
              <a:spcBef>
                <a:spcPts val="0"/>
              </a:spcBef>
              <a:buClr>
                <a:schemeClr val="dk1"/>
              </a:buClr>
              <a:buSzPct val="44000"/>
              <a:buFont typeface="Arial"/>
              <a:buNone/>
            </a:pPr>
            <a:r>
              <a:rPr lang="en-US" sz="2500" dirty="0">
                <a:solidFill>
                  <a:schemeClr val="dk1"/>
                </a:solidFill>
              </a:rPr>
              <a:t>Put a </a:t>
            </a:r>
            <a:r>
              <a:rPr lang="en-US" sz="2500" b="1" dirty="0">
                <a:solidFill>
                  <a:srgbClr val="6699FF"/>
                </a:solidFill>
              </a:rPr>
              <a:t>(T) for True</a:t>
            </a:r>
            <a:r>
              <a:rPr lang="en-US" sz="2500" dirty="0">
                <a:solidFill>
                  <a:schemeClr val="dk1"/>
                </a:solidFill>
              </a:rPr>
              <a:t> next to each true statement and a </a:t>
            </a:r>
            <a:r>
              <a:rPr lang="en-US" sz="2500" b="1" dirty="0">
                <a:solidFill>
                  <a:srgbClr val="6699FF"/>
                </a:solidFill>
              </a:rPr>
              <a:t>(F) for False</a:t>
            </a:r>
            <a:r>
              <a:rPr lang="en-US" sz="2500" dirty="0">
                <a:solidFill>
                  <a:schemeClr val="dk1"/>
                </a:solidFill>
              </a:rPr>
              <a:t> next to each false statement.</a:t>
            </a:r>
          </a:p>
        </p:txBody>
      </p:sp>
      <p:pic>
        <p:nvPicPr>
          <p:cNvPr id="474" name="Shape 474"/>
          <p:cNvPicPr preferRelativeResize="0"/>
          <p:nvPr/>
        </p:nvPicPr>
        <p:blipFill>
          <a:blip r:embed="rId3">
            <a:alphaModFix/>
          </a:blip>
          <a:stretch>
            <a:fillRect/>
          </a:stretch>
        </p:blipFill>
        <p:spPr>
          <a:xfrm>
            <a:off x="574024" y="330799"/>
            <a:ext cx="1241199" cy="1370150"/>
          </a:xfrm>
          <a:prstGeom prst="rect">
            <a:avLst/>
          </a:prstGeom>
          <a:noFill/>
          <a:ln>
            <a:noFill/>
          </a:ln>
        </p:spPr>
      </p:pic>
      <p:sp>
        <p:nvSpPr>
          <p:cNvPr id="475" name="Shape 475"/>
          <p:cNvSpPr/>
          <p:nvPr/>
        </p:nvSpPr>
        <p:spPr>
          <a:xfrm>
            <a:off x="650225" y="20033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p>
        </p:txBody>
      </p:sp>
      <p:sp>
        <p:nvSpPr>
          <p:cNvPr id="476" name="Shape 476"/>
          <p:cNvSpPr txBox="1"/>
          <p:nvPr/>
        </p:nvSpPr>
        <p:spPr>
          <a:xfrm>
            <a:off x="1561225" y="1382750"/>
            <a:ext cx="10195200" cy="5516100"/>
          </a:xfrm>
          <a:prstGeom prst="rect">
            <a:avLst/>
          </a:prstGeom>
          <a:noFill/>
          <a:ln>
            <a:noFill/>
          </a:ln>
        </p:spPr>
        <p:txBody>
          <a:bodyPr lIns="91425" tIns="91425" rIns="91425" bIns="91425" anchor="ctr" anchorCtr="0">
            <a:noAutofit/>
          </a:bodyPr>
          <a:lstStyle/>
          <a:p>
            <a:pPr lvl="0" rtl="0">
              <a:lnSpc>
                <a:spcPct val="80000"/>
              </a:lnSpc>
              <a:spcBef>
                <a:spcPts val="450"/>
              </a:spcBef>
              <a:buNone/>
            </a:pPr>
            <a:r>
              <a:rPr lang="en-US" sz="2800" dirty="0">
                <a:solidFill>
                  <a:schemeClr val="dk1"/>
                </a:solidFill>
                <a:latin typeface="Gloria Hallelujah"/>
                <a:ea typeface="Gloria Hallelujah"/>
                <a:cs typeface="Gloria Hallelujah"/>
                <a:sym typeface="Gloria Hallelujah"/>
              </a:rPr>
              <a:t>Intrusion detection is based on the assumption that the behavior of the  intruder differs from that of a legitimate user in ways that can be quantified.</a:t>
            </a:r>
          </a:p>
          <a:p>
            <a:pPr lvl="0" rtl="0">
              <a:lnSpc>
                <a:spcPct val="80000"/>
              </a:lnSpc>
              <a:spcBef>
                <a:spcPts val="450"/>
              </a:spcBef>
              <a:buNone/>
            </a:pPr>
            <a:r>
              <a:rPr lang="en-US" sz="2800" dirty="0">
                <a:solidFill>
                  <a:schemeClr val="dk1"/>
                </a:solidFill>
                <a:latin typeface="Gloria Hallelujah"/>
                <a:ea typeface="Gloria Hallelujah"/>
                <a:cs typeface="Gloria Hallelujah"/>
                <a:sym typeface="Gloria Hallelujah"/>
              </a:rPr>
              <a:t>The primary purpose of an IDS is to detect intrusions, log suspicious  events, and send alerts.</a:t>
            </a:r>
          </a:p>
          <a:p>
            <a:pPr lvl="0" rtl="0">
              <a:lnSpc>
                <a:spcPct val="80000"/>
              </a:lnSpc>
              <a:spcBef>
                <a:spcPts val="450"/>
              </a:spcBef>
              <a:buNone/>
            </a:pPr>
            <a:r>
              <a:rPr lang="en-US" sz="2800" dirty="0">
                <a:solidFill>
                  <a:schemeClr val="dk1"/>
                </a:solidFill>
                <a:latin typeface="Gloria Hallelujah"/>
                <a:ea typeface="Gloria Hallelujah"/>
                <a:cs typeface="Gloria Hallelujah"/>
                <a:sym typeface="Gloria Hallelujah"/>
              </a:rPr>
              <a:t>Signature-based approaches attempt to define normal, or expected, behavior, whereas anomaly approaches attempt to define proper behavior.</a:t>
            </a:r>
          </a:p>
          <a:p>
            <a:pPr lvl="0" rtl="0">
              <a:lnSpc>
                <a:spcPct val="80000"/>
              </a:lnSpc>
              <a:spcBef>
                <a:spcPts val="450"/>
              </a:spcBef>
              <a:buNone/>
            </a:pPr>
            <a:r>
              <a:rPr lang="en-US" sz="2800" dirty="0">
                <a:solidFill>
                  <a:schemeClr val="dk1"/>
                </a:solidFill>
                <a:latin typeface="Gloria Hallelujah"/>
                <a:ea typeface="Gloria Hallelujah"/>
                <a:cs typeface="Gloria Hallelujah"/>
                <a:sym typeface="Gloria Hallelujah"/>
              </a:rPr>
              <a:t>An network IDS sensor monitors a copy of network traffic; the actual traffic does not pass through the device.</a:t>
            </a:r>
          </a:p>
          <a:p>
            <a:pPr lvl="0" rtl="0">
              <a:lnSpc>
                <a:spcPct val="80000"/>
              </a:lnSpc>
              <a:spcBef>
                <a:spcPts val="450"/>
              </a:spcBef>
              <a:buNone/>
            </a:pPr>
            <a:r>
              <a:rPr lang="en-US" sz="2800" dirty="0">
                <a:solidFill>
                  <a:schemeClr val="dk1"/>
                </a:solidFill>
                <a:latin typeface="Gloria Hallelujah"/>
                <a:ea typeface="Gloria Hallelujah"/>
                <a:cs typeface="Gloria Hallelujah"/>
                <a:sym typeface="Gloria Hallelujah"/>
              </a:rPr>
              <a:t>Network-based intrusion detection makes use of signature detection and anomaly detection.</a:t>
            </a:r>
          </a:p>
        </p:txBody>
      </p:sp>
      <p:sp>
        <p:nvSpPr>
          <p:cNvPr id="477" name="Shape 477"/>
          <p:cNvSpPr/>
          <p:nvPr/>
        </p:nvSpPr>
        <p:spPr>
          <a:xfrm>
            <a:off x="650225" y="31036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p>
        </p:txBody>
      </p:sp>
      <p:sp>
        <p:nvSpPr>
          <p:cNvPr id="478" name="Shape 478"/>
          <p:cNvSpPr/>
          <p:nvPr/>
        </p:nvSpPr>
        <p:spPr>
          <a:xfrm>
            <a:off x="650225" y="38154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p>
        </p:txBody>
      </p:sp>
      <p:sp>
        <p:nvSpPr>
          <p:cNvPr id="479" name="Shape 479"/>
          <p:cNvSpPr/>
          <p:nvPr/>
        </p:nvSpPr>
        <p:spPr>
          <a:xfrm>
            <a:off x="650225" y="49425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p>
        </p:txBody>
      </p:sp>
      <p:sp>
        <p:nvSpPr>
          <p:cNvPr id="480" name="Shape 480"/>
          <p:cNvSpPr/>
          <p:nvPr/>
        </p:nvSpPr>
        <p:spPr>
          <a:xfrm>
            <a:off x="650225" y="57037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p>
        </p:txBody>
      </p:sp>
    </p:spTree>
  </p:cSld>
  <p:clrMapOvr>
    <a:masterClrMapping/>
  </p:clrMapOvr>
  <p:transition xmlns:p14="http://schemas.microsoft.com/office/powerpoint/2010/mai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rot="10800000">
            <a:off x="3211424" y="2403400"/>
            <a:ext cx="1201800" cy="3750000"/>
          </a:xfrm>
          <a:prstGeom prst="rect">
            <a:avLst/>
          </a:prstGeom>
          <a:noFill/>
          <a:ln>
            <a:noFill/>
          </a:ln>
        </p:spPr>
      </p:pic>
      <p:sp>
        <p:nvSpPr>
          <p:cNvPr id="63" name="Shape 6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Intrusion Detection Systems (IDS)</a:t>
            </a:r>
          </a:p>
        </p:txBody>
      </p:sp>
      <p:sp>
        <p:nvSpPr>
          <p:cNvPr id="64" name="Shape 64"/>
          <p:cNvSpPr txBox="1">
            <a:spLocks noGrp="1"/>
          </p:cNvSpPr>
          <p:nvPr>
            <p:ph type="body" idx="1"/>
          </p:nvPr>
        </p:nvSpPr>
        <p:spPr>
          <a:xfrm>
            <a:off x="812241" y="1371600"/>
            <a:ext cx="103632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699FF"/>
              </a:buClr>
              <a:buSzPct val="100000"/>
            </a:pPr>
            <a:r>
              <a:rPr lang="en-US" sz="3000">
                <a:solidFill>
                  <a:srgbClr val="6699FF"/>
                </a:solidFill>
              </a:rPr>
              <a:t>Designed to Counter Threats:</a:t>
            </a:r>
          </a:p>
          <a:p>
            <a:pPr marL="0" lvl="0" indent="0" rtl="0">
              <a:lnSpc>
                <a:spcPct val="100000"/>
              </a:lnSpc>
              <a:spcBef>
                <a:spcPts val="0"/>
              </a:spcBef>
              <a:buClr>
                <a:schemeClr val="dk1"/>
              </a:buClr>
              <a:buFont typeface="Arial"/>
              <a:buNone/>
            </a:pPr>
            <a:endParaRPr sz="3000">
              <a:solidFill>
                <a:schemeClr val="dk1"/>
              </a:solidFill>
            </a:endParaRPr>
          </a:p>
          <a:p>
            <a:pPr lvl="0" rtl="0">
              <a:spcBef>
                <a:spcPts val="0"/>
              </a:spcBef>
              <a:buNone/>
            </a:pPr>
            <a:endParaRPr sz="3000"/>
          </a:p>
        </p:txBody>
      </p:sp>
      <p:sp>
        <p:nvSpPr>
          <p:cNvPr id="65" name="Shape 65"/>
          <p:cNvSpPr/>
          <p:nvPr/>
        </p:nvSpPr>
        <p:spPr>
          <a:xfrm>
            <a:off x="3211425" y="2403400"/>
            <a:ext cx="1201799" cy="37500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Clr>
                <a:srgbClr val="000000"/>
              </a:buClr>
              <a:buFont typeface="Arial"/>
              <a:buNone/>
            </a:pPr>
            <a:endParaRPr/>
          </a:p>
        </p:txBody>
      </p:sp>
      <p:sp>
        <p:nvSpPr>
          <p:cNvPr id="66" name="Shape 66"/>
          <p:cNvSpPr txBox="1"/>
          <p:nvPr/>
        </p:nvSpPr>
        <p:spPr>
          <a:xfrm>
            <a:off x="4796425" y="2660950"/>
            <a:ext cx="8846999" cy="3750000"/>
          </a:xfrm>
          <a:prstGeom prst="rect">
            <a:avLst/>
          </a:prstGeom>
          <a:noFill/>
          <a:ln>
            <a:noFill/>
          </a:ln>
        </p:spPr>
        <p:txBody>
          <a:bodyPr lIns="91425" tIns="91425" rIns="91425" bIns="91425" anchor="ctr" anchorCtr="0">
            <a:noAutofit/>
          </a:bodyPr>
          <a:lstStyle/>
          <a:p>
            <a:pPr marL="457200" lvl="0" indent="-419100" rtl="0">
              <a:spcBef>
                <a:spcPts val="0"/>
              </a:spcBef>
              <a:buClr>
                <a:srgbClr val="464646"/>
              </a:buClr>
              <a:buSzPct val="100000"/>
              <a:buFont typeface="Gloria Hallelujah"/>
              <a:buChar char="●"/>
            </a:pPr>
            <a:r>
              <a:rPr lang="en-US" sz="3000">
                <a:solidFill>
                  <a:srgbClr val="464646"/>
                </a:solidFill>
                <a:latin typeface="Gloria Hallelujah"/>
                <a:ea typeface="Gloria Hallelujah"/>
                <a:cs typeface="Gloria Hallelujah"/>
                <a:sym typeface="Gloria Hallelujah"/>
              </a:rPr>
              <a:t>Known, less sophisticated attacks</a:t>
            </a:r>
          </a:p>
          <a:p>
            <a:pPr lvl="0" rtl="0">
              <a:spcBef>
                <a:spcPts val="0"/>
              </a:spcBef>
              <a:buNone/>
            </a:pPr>
            <a:endParaRPr sz="3000">
              <a:solidFill>
                <a:srgbClr val="464646"/>
              </a:solidFill>
              <a:latin typeface="Gloria Hallelujah"/>
              <a:ea typeface="Gloria Hallelujah"/>
              <a:cs typeface="Gloria Hallelujah"/>
              <a:sym typeface="Gloria Hallelujah"/>
            </a:endParaRPr>
          </a:p>
          <a:p>
            <a:pPr lvl="0" rtl="0">
              <a:spcBef>
                <a:spcPts val="0"/>
              </a:spcBef>
              <a:buNone/>
            </a:pPr>
            <a:endParaRPr sz="3000">
              <a:solidFill>
                <a:srgbClr val="464646"/>
              </a:solidFill>
              <a:latin typeface="Gloria Hallelujah"/>
              <a:ea typeface="Gloria Hallelujah"/>
              <a:cs typeface="Gloria Hallelujah"/>
              <a:sym typeface="Gloria Hallelujah"/>
            </a:endParaRPr>
          </a:p>
          <a:p>
            <a:pPr marL="457200" lvl="0" indent="-419100" rtl="0">
              <a:spcBef>
                <a:spcPts val="0"/>
              </a:spcBef>
              <a:buClr>
                <a:srgbClr val="464646"/>
              </a:buClr>
              <a:buSzPct val="100000"/>
              <a:buFont typeface="Gloria Hallelujah"/>
              <a:buChar char="●"/>
            </a:pPr>
            <a:r>
              <a:rPr lang="en-US" sz="3000">
                <a:solidFill>
                  <a:srgbClr val="464646"/>
                </a:solidFill>
                <a:latin typeface="Gloria Hallelujah"/>
                <a:ea typeface="Gloria Hallelujah"/>
                <a:cs typeface="Gloria Hallelujah"/>
                <a:sym typeface="Gloria Hallelujah"/>
              </a:rPr>
              <a:t>Sophisticated targeted attacks</a:t>
            </a:r>
          </a:p>
          <a:p>
            <a:pPr lvl="0" rtl="0">
              <a:spcBef>
                <a:spcPts val="0"/>
              </a:spcBef>
              <a:buNone/>
            </a:pPr>
            <a:endParaRPr sz="3000">
              <a:solidFill>
                <a:srgbClr val="464646"/>
              </a:solidFill>
              <a:latin typeface="Gloria Hallelujah"/>
              <a:ea typeface="Gloria Hallelujah"/>
              <a:cs typeface="Gloria Hallelujah"/>
              <a:sym typeface="Gloria Hallelujah"/>
            </a:endParaRPr>
          </a:p>
          <a:p>
            <a:pPr lvl="0" rtl="0">
              <a:spcBef>
                <a:spcPts val="0"/>
              </a:spcBef>
              <a:buNone/>
            </a:pPr>
            <a:endParaRPr sz="3000">
              <a:solidFill>
                <a:srgbClr val="464646"/>
              </a:solidFill>
              <a:latin typeface="Gloria Hallelujah"/>
              <a:ea typeface="Gloria Hallelujah"/>
              <a:cs typeface="Gloria Hallelujah"/>
              <a:sym typeface="Gloria Hallelujah"/>
            </a:endParaRPr>
          </a:p>
          <a:p>
            <a:pPr marL="457200" lvl="0" indent="-419100" rtl="0">
              <a:spcBef>
                <a:spcPts val="0"/>
              </a:spcBef>
              <a:buClr>
                <a:srgbClr val="464646"/>
              </a:buClr>
              <a:buSzPct val="100000"/>
              <a:buFont typeface="Gloria Hallelujah"/>
              <a:buChar char="●"/>
            </a:pPr>
            <a:r>
              <a:rPr lang="en-US" sz="3000">
                <a:solidFill>
                  <a:srgbClr val="464646"/>
                </a:solidFill>
                <a:latin typeface="Gloria Hallelujah"/>
                <a:ea typeface="Gloria Hallelujah"/>
                <a:cs typeface="Gloria Hallelujah"/>
                <a:sym typeface="Gloria Hallelujah"/>
              </a:rPr>
              <a:t>New, Zero-day exploits</a:t>
            </a:r>
          </a:p>
          <a:p>
            <a:pPr marL="444500" lvl="0" indent="-254000" rtl="0">
              <a:lnSpc>
                <a:spcPct val="150000"/>
              </a:lnSpc>
              <a:spcBef>
                <a:spcPts val="800"/>
              </a:spcBef>
              <a:buNone/>
            </a:pPr>
            <a:endParaRPr sz="3000">
              <a:solidFill>
                <a:schemeClr val="dk1"/>
              </a:solidFill>
              <a:latin typeface="Gloria Hallelujah"/>
              <a:ea typeface="Gloria Hallelujah"/>
              <a:cs typeface="Gloria Hallelujah"/>
              <a:sym typeface="Gloria Hallelujah"/>
            </a:endParaRPr>
          </a:p>
        </p:txBody>
      </p:sp>
      <p:sp>
        <p:nvSpPr>
          <p:cNvPr id="67" name="Shape 67"/>
          <p:cNvSpPr txBox="1"/>
          <p:nvPr/>
        </p:nvSpPr>
        <p:spPr>
          <a:xfrm>
            <a:off x="1143750" y="2123675"/>
            <a:ext cx="1991999" cy="1332000"/>
          </a:xfrm>
          <a:prstGeom prst="rect">
            <a:avLst/>
          </a:prstGeom>
          <a:noFill/>
          <a:ln>
            <a:noFill/>
          </a:ln>
        </p:spPr>
        <p:txBody>
          <a:bodyPr lIns="91425" tIns="91425" rIns="91425" bIns="91425" anchor="ctr" anchorCtr="0">
            <a:noAutofit/>
          </a:bodyPr>
          <a:lstStyle/>
          <a:p>
            <a:pPr marL="444500" lvl="0" indent="-254000" rtl="0">
              <a:lnSpc>
                <a:spcPct val="150000"/>
              </a:lnSpc>
              <a:spcBef>
                <a:spcPts val="800"/>
              </a:spcBef>
              <a:buNone/>
            </a:pPr>
            <a:r>
              <a:rPr lang="en-US" sz="2500" b="1">
                <a:solidFill>
                  <a:srgbClr val="6B9462"/>
                </a:solidFill>
                <a:latin typeface="Gloria Hallelujah"/>
                <a:ea typeface="Gloria Hallelujah"/>
                <a:cs typeface="Gloria Hallelujah"/>
                <a:sym typeface="Gloria Hallelujah"/>
              </a:rPr>
              <a:t>Effective</a:t>
            </a:r>
          </a:p>
        </p:txBody>
      </p:sp>
      <p:sp>
        <p:nvSpPr>
          <p:cNvPr id="68" name="Shape 68"/>
          <p:cNvSpPr txBox="1"/>
          <p:nvPr/>
        </p:nvSpPr>
        <p:spPr>
          <a:xfrm>
            <a:off x="486900" y="5302375"/>
            <a:ext cx="2807400" cy="1005000"/>
          </a:xfrm>
          <a:prstGeom prst="rect">
            <a:avLst/>
          </a:prstGeom>
          <a:noFill/>
          <a:ln>
            <a:noFill/>
          </a:ln>
        </p:spPr>
        <p:txBody>
          <a:bodyPr lIns="91425" tIns="91425" rIns="91425" bIns="91425" anchor="ctr" anchorCtr="0">
            <a:noAutofit/>
          </a:bodyPr>
          <a:lstStyle/>
          <a:p>
            <a:pPr marL="444500" lvl="0" indent="-254000" rtl="0">
              <a:lnSpc>
                <a:spcPct val="150000"/>
              </a:lnSpc>
              <a:spcBef>
                <a:spcPts val="800"/>
              </a:spcBef>
              <a:buNone/>
            </a:pPr>
            <a:r>
              <a:rPr lang="en-US" sz="2500" b="1">
                <a:solidFill>
                  <a:srgbClr val="A61C00"/>
                </a:solidFill>
                <a:latin typeface="Gloria Hallelujah"/>
                <a:ea typeface="Gloria Hallelujah"/>
                <a:cs typeface="Gloria Hallelujah"/>
                <a:sym typeface="Gloria Hallelujah"/>
              </a:rPr>
              <a:t>Not effective</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pic>
        <p:nvPicPr>
          <p:cNvPr id="486" name="Shape 486"/>
          <p:cNvPicPr preferRelativeResize="0"/>
          <p:nvPr/>
        </p:nvPicPr>
        <p:blipFill>
          <a:blip r:embed="rId3">
            <a:alphaModFix/>
          </a:blip>
          <a:stretch>
            <a:fillRect/>
          </a:stretch>
        </p:blipFill>
        <p:spPr>
          <a:xfrm>
            <a:off x="12150" y="76200"/>
            <a:ext cx="11963400" cy="6858000"/>
          </a:xfrm>
          <a:prstGeom prst="rect">
            <a:avLst/>
          </a:prstGeom>
          <a:noFill/>
          <a:ln>
            <a:noFill/>
          </a:ln>
        </p:spPr>
      </p:pic>
      <p:sp>
        <p:nvSpPr>
          <p:cNvPr id="487" name="Shape 487"/>
          <p:cNvSpPr txBox="1">
            <a:spLocks noGrp="1"/>
          </p:cNvSpPr>
          <p:nvPr>
            <p:ph type="title"/>
          </p:nvPr>
        </p:nvSpPr>
        <p:spPr>
          <a:xfrm>
            <a:off x="812241" y="-96690"/>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NIDS Sensor Deployment</a:t>
            </a:r>
          </a:p>
        </p:txBody>
      </p:sp>
    </p:spTree>
  </p:cSld>
  <p:clrMapOvr>
    <a:masterClrMapping/>
  </p:clrMapOvr>
  <p:transition xmlns:p14="http://schemas.microsoft.com/office/powerpoint/2010/main" spd="slow">
    <p:cut/>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92"/>
        <p:cNvGrpSpPr/>
        <p:nvPr/>
      </p:nvGrpSpPr>
      <p:grpSpPr>
        <a:xfrm>
          <a:off x="0" y="0"/>
          <a:ext cx="0" cy="0"/>
          <a:chOff x="0" y="0"/>
          <a:chExt cx="0" cy="0"/>
        </a:xfrm>
      </p:grpSpPr>
      <p:sp>
        <p:nvSpPr>
          <p:cNvPr id="493" name="Shape 493"/>
          <p:cNvSpPr txBox="1">
            <a:spLocks noGrp="1"/>
          </p:cNvSpPr>
          <p:nvPr>
            <p:ph type="title"/>
          </p:nvPr>
        </p:nvSpPr>
        <p:spPr>
          <a:xfrm>
            <a:off x="2464116" y="-244076"/>
            <a:ext cx="10363200" cy="1143000"/>
          </a:xfrm>
          <a:prstGeom prst="rect">
            <a:avLst/>
          </a:prstGeom>
        </p:spPr>
        <p:txBody>
          <a:bodyPr lIns="117825" tIns="117825" rIns="117825" bIns="117825" anchor="ctr" anchorCtr="0">
            <a:noAutofit/>
          </a:bodyPr>
          <a:lstStyle/>
          <a:p>
            <a:pPr lvl="0" algn="l" rtl="0">
              <a:spcBef>
                <a:spcPts val="0"/>
              </a:spcBef>
              <a:buNone/>
            </a:pPr>
            <a:r>
              <a:rPr lang="en-US" b="0" dirty="0">
                <a:solidFill>
                  <a:srgbClr val="9B37AA"/>
                </a:solidFill>
              </a:rPr>
              <a:t>NIDS Sensor Deployment Quiz</a:t>
            </a:r>
          </a:p>
        </p:txBody>
      </p:sp>
      <p:sp>
        <p:nvSpPr>
          <p:cNvPr id="494" name="Shape 494"/>
          <p:cNvSpPr txBox="1">
            <a:spLocks noGrp="1"/>
          </p:cNvSpPr>
          <p:nvPr>
            <p:ph type="body" idx="1"/>
          </p:nvPr>
        </p:nvSpPr>
        <p:spPr>
          <a:xfrm>
            <a:off x="1485000" y="2257431"/>
            <a:ext cx="10120500"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9285"/>
              <a:buFont typeface="Arial"/>
              <a:buNone/>
            </a:pPr>
            <a:r>
              <a:rPr lang="en-US" sz="2800" dirty="0">
                <a:solidFill>
                  <a:schemeClr val="dk1"/>
                </a:solidFill>
              </a:rPr>
              <a:t>Set the IDS level to the highest sensitivity  to detect every attack</a:t>
            </a:r>
          </a:p>
          <a:p>
            <a:pPr marL="0" lvl="0" indent="0" rtl="0">
              <a:lnSpc>
                <a:spcPct val="100000"/>
              </a:lnSpc>
              <a:spcBef>
                <a:spcPts val="0"/>
              </a:spcBef>
              <a:buClr>
                <a:schemeClr val="dk1"/>
              </a:buClr>
              <a:buFont typeface="Arial"/>
              <a:buNone/>
            </a:pPr>
            <a:endParaRPr sz="2800" dirty="0">
              <a:solidFill>
                <a:schemeClr val="dk1"/>
              </a:solidFill>
            </a:endParaRPr>
          </a:p>
          <a:p>
            <a:pPr marL="0" lvl="0" indent="0" rtl="0">
              <a:lnSpc>
                <a:spcPct val="100000"/>
              </a:lnSpc>
              <a:spcBef>
                <a:spcPts val="0"/>
              </a:spcBef>
              <a:buClr>
                <a:schemeClr val="dk1"/>
              </a:buClr>
              <a:buSzPct val="39285"/>
              <a:buFont typeface="Arial"/>
              <a:buNone/>
            </a:pPr>
            <a:r>
              <a:rPr lang="en-US" sz="2800" dirty="0">
                <a:solidFill>
                  <a:schemeClr val="dk1"/>
                </a:solidFill>
              </a:rPr>
              <a:t>Monitor both outbound and inbound traffic</a:t>
            </a:r>
          </a:p>
          <a:p>
            <a:pPr marL="0" lvl="0" indent="0" rtl="0">
              <a:lnSpc>
                <a:spcPct val="100000"/>
              </a:lnSpc>
              <a:spcBef>
                <a:spcPts val="0"/>
              </a:spcBef>
              <a:buClr>
                <a:schemeClr val="dk1"/>
              </a:buClr>
              <a:buFont typeface="Arial"/>
              <a:buNone/>
            </a:pPr>
            <a:endParaRPr sz="2800" dirty="0">
              <a:solidFill>
                <a:schemeClr val="dk1"/>
              </a:solidFill>
            </a:endParaRPr>
          </a:p>
          <a:p>
            <a:pPr marL="0" lvl="0" indent="0" rtl="0">
              <a:lnSpc>
                <a:spcPct val="100000"/>
              </a:lnSpc>
              <a:spcBef>
                <a:spcPts val="0"/>
              </a:spcBef>
              <a:buClr>
                <a:schemeClr val="dk1"/>
              </a:buClr>
              <a:buSzPct val="39285"/>
              <a:buFont typeface="Arial"/>
              <a:buNone/>
            </a:pPr>
            <a:r>
              <a:rPr lang="en-US" sz="2800" dirty="0">
                <a:solidFill>
                  <a:schemeClr val="dk1"/>
                </a:solidFill>
              </a:rPr>
              <a:t>Use a shared network resource to gather NIDS data</a:t>
            </a:r>
          </a:p>
          <a:p>
            <a:pPr marL="0" lvl="0" indent="0" rtl="0">
              <a:lnSpc>
                <a:spcPct val="100000"/>
              </a:lnSpc>
              <a:spcBef>
                <a:spcPts val="0"/>
              </a:spcBef>
              <a:buClr>
                <a:schemeClr val="dk1"/>
              </a:buClr>
              <a:buFont typeface="Arial"/>
              <a:buNone/>
            </a:pPr>
            <a:endParaRPr sz="2800" dirty="0">
              <a:solidFill>
                <a:schemeClr val="dk1"/>
              </a:solidFill>
            </a:endParaRPr>
          </a:p>
          <a:p>
            <a:pPr marL="0" lvl="0" indent="0" rtl="0">
              <a:lnSpc>
                <a:spcPct val="100000"/>
              </a:lnSpc>
              <a:spcBef>
                <a:spcPts val="0"/>
              </a:spcBef>
              <a:buClr>
                <a:schemeClr val="dk1"/>
              </a:buClr>
              <a:buSzPct val="39285"/>
              <a:buFont typeface="Arial"/>
              <a:buNone/>
            </a:pPr>
            <a:r>
              <a:rPr lang="en-US" sz="2800" dirty="0">
                <a:solidFill>
                  <a:schemeClr val="dk1"/>
                </a:solidFill>
              </a:rPr>
              <a:t>NIDS sensors are turnkey solutions, system administrators can interpret alerts. </a:t>
            </a:r>
          </a:p>
        </p:txBody>
      </p:sp>
      <p:pic>
        <p:nvPicPr>
          <p:cNvPr id="495" name="Shape 495"/>
          <p:cNvPicPr preferRelativeResize="0"/>
          <p:nvPr/>
        </p:nvPicPr>
        <p:blipFill>
          <a:blip r:embed="rId3">
            <a:alphaModFix/>
          </a:blip>
          <a:stretch>
            <a:fillRect/>
          </a:stretch>
        </p:blipFill>
        <p:spPr>
          <a:xfrm>
            <a:off x="584621" y="305846"/>
            <a:ext cx="1617449" cy="1785496"/>
          </a:xfrm>
          <a:prstGeom prst="rect">
            <a:avLst/>
          </a:prstGeom>
          <a:noFill/>
          <a:ln>
            <a:noFill/>
          </a:ln>
        </p:spPr>
      </p:pic>
      <p:sp>
        <p:nvSpPr>
          <p:cNvPr id="496" name="Shape 496"/>
          <p:cNvSpPr/>
          <p:nvPr/>
        </p:nvSpPr>
        <p:spPr>
          <a:xfrm>
            <a:off x="648325" y="25274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97" name="Shape 497"/>
          <p:cNvSpPr txBox="1"/>
          <p:nvPr/>
        </p:nvSpPr>
        <p:spPr>
          <a:xfrm>
            <a:off x="2464125" y="913377"/>
            <a:ext cx="9393899" cy="1143000"/>
          </a:xfrm>
          <a:prstGeom prst="rect">
            <a:avLst/>
          </a:prstGeom>
          <a:noFill/>
          <a:ln>
            <a:noFill/>
          </a:ln>
        </p:spPr>
        <p:txBody>
          <a:bodyPr lIns="91425" tIns="91425" rIns="91425" bIns="91425" anchor="ctr" anchorCtr="0">
            <a:noAutofit/>
          </a:bodyPr>
          <a:lstStyle/>
          <a:p>
            <a:pPr lvl="0" rtl="0">
              <a:spcBef>
                <a:spcPts val="0"/>
              </a:spcBef>
              <a:buNone/>
            </a:pPr>
            <a:r>
              <a:rPr lang="en-US" sz="3000" dirty="0">
                <a:solidFill>
                  <a:schemeClr val="dk1"/>
                </a:solidFill>
                <a:latin typeface="Gloria Hallelujah"/>
                <a:ea typeface="Gloria Hallelujah"/>
                <a:cs typeface="Gloria Hallelujah"/>
                <a:sym typeface="Gloria Hallelujah"/>
              </a:rPr>
              <a:t>When using sensors which of the following is considered good practice? Check all the </a:t>
            </a:r>
            <a:r>
              <a:rPr lang="en-US" sz="3000" b="1" dirty="0">
                <a:solidFill>
                  <a:srgbClr val="6699FF"/>
                </a:solidFill>
                <a:latin typeface="Gloria Hallelujah"/>
                <a:ea typeface="Gloria Hallelujah"/>
                <a:cs typeface="Gloria Hallelujah"/>
                <a:sym typeface="Gloria Hallelujah"/>
              </a:rPr>
              <a:t>true</a:t>
            </a:r>
            <a:r>
              <a:rPr lang="en-US" sz="3000" dirty="0">
                <a:solidFill>
                  <a:schemeClr val="dk1"/>
                </a:solidFill>
                <a:latin typeface="Gloria Hallelujah"/>
                <a:ea typeface="Gloria Hallelujah"/>
                <a:cs typeface="Gloria Hallelujah"/>
                <a:sym typeface="Gloria Hallelujah"/>
              </a:rPr>
              <a:t> statements: </a:t>
            </a:r>
          </a:p>
        </p:txBody>
      </p:sp>
      <p:sp>
        <p:nvSpPr>
          <p:cNvPr id="498" name="Shape 498"/>
          <p:cNvSpPr/>
          <p:nvPr/>
        </p:nvSpPr>
        <p:spPr>
          <a:xfrm>
            <a:off x="648325" y="36781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99" name="Shape 499"/>
          <p:cNvSpPr/>
          <p:nvPr/>
        </p:nvSpPr>
        <p:spPr>
          <a:xfrm>
            <a:off x="648325" y="45053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500" name="Shape 500"/>
          <p:cNvSpPr/>
          <p:nvPr/>
        </p:nvSpPr>
        <p:spPr>
          <a:xfrm>
            <a:off x="648325" y="54689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Shape 506"/>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SNORT</a:t>
            </a:r>
          </a:p>
        </p:txBody>
      </p:sp>
      <p:sp>
        <p:nvSpPr>
          <p:cNvPr id="507" name="Shape 507"/>
          <p:cNvSpPr txBox="1">
            <a:spLocks noGrp="1"/>
          </p:cNvSpPr>
          <p:nvPr>
            <p:ph type="body" idx="1"/>
          </p:nvPr>
        </p:nvSpPr>
        <p:spPr>
          <a:xfrm>
            <a:off x="5795191" y="1837800"/>
            <a:ext cx="103632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B9462"/>
              </a:buClr>
              <a:buSzPct val="100000"/>
            </a:pPr>
            <a:r>
              <a:rPr lang="en-US" sz="3000" b="1">
                <a:solidFill>
                  <a:srgbClr val="6B9462"/>
                </a:solidFill>
              </a:rPr>
              <a:t>Open source</a:t>
            </a:r>
          </a:p>
          <a:p>
            <a:pPr marL="0" indent="0" rtl="0">
              <a:lnSpc>
                <a:spcPct val="100000"/>
              </a:lnSpc>
              <a:spcBef>
                <a:spcPts val="0"/>
              </a:spcBef>
              <a:buNone/>
            </a:pPr>
            <a:endParaRPr sz="3000" b="1">
              <a:solidFill>
                <a:schemeClr val="dk1"/>
              </a:solidFill>
            </a:endParaRPr>
          </a:p>
          <a:p>
            <a:pPr marL="0" lvl="0" indent="0" rtl="0">
              <a:lnSpc>
                <a:spcPct val="100000"/>
              </a:lnSpc>
              <a:spcBef>
                <a:spcPts val="0"/>
              </a:spcBef>
              <a:buNone/>
            </a:pPr>
            <a:endParaRPr sz="3000" b="1">
              <a:solidFill>
                <a:schemeClr val="dk1"/>
              </a:solidFill>
            </a:endParaRPr>
          </a:p>
          <a:p>
            <a:pPr marL="457200" lvl="0" indent="-228600" rtl="0">
              <a:lnSpc>
                <a:spcPct val="100000"/>
              </a:lnSpc>
              <a:spcBef>
                <a:spcPts val="0"/>
              </a:spcBef>
              <a:buClr>
                <a:schemeClr val="dk1"/>
              </a:buClr>
              <a:buSzPct val="100000"/>
            </a:pPr>
            <a:r>
              <a:rPr lang="en-US" sz="3000" b="1">
                <a:solidFill>
                  <a:schemeClr val="dk1"/>
                </a:solidFill>
              </a:rPr>
              <a:t>Highly </a:t>
            </a:r>
            <a:r>
              <a:rPr lang="en-US" sz="3000" b="1">
                <a:solidFill>
                  <a:srgbClr val="6B9462"/>
                </a:solidFill>
              </a:rPr>
              <a:t>configurable</a:t>
            </a:r>
          </a:p>
          <a:p>
            <a:pPr marL="0" indent="0" rtl="0">
              <a:lnSpc>
                <a:spcPct val="100000"/>
              </a:lnSpc>
              <a:spcBef>
                <a:spcPts val="0"/>
              </a:spcBef>
              <a:buNone/>
            </a:pPr>
            <a:endParaRPr sz="3000" b="1">
              <a:solidFill>
                <a:schemeClr val="dk1"/>
              </a:solidFill>
            </a:endParaRPr>
          </a:p>
          <a:p>
            <a:pPr marL="0" lvl="0" indent="0" rtl="0">
              <a:lnSpc>
                <a:spcPct val="100000"/>
              </a:lnSpc>
              <a:spcBef>
                <a:spcPts val="0"/>
              </a:spcBef>
              <a:buNone/>
            </a:pPr>
            <a:endParaRPr sz="3000" b="1">
              <a:solidFill>
                <a:schemeClr val="dk1"/>
              </a:solidFill>
            </a:endParaRPr>
          </a:p>
          <a:p>
            <a:pPr marL="457200" lvl="0" indent="-228600" rtl="0">
              <a:lnSpc>
                <a:spcPct val="100000"/>
              </a:lnSpc>
              <a:spcBef>
                <a:spcPts val="0"/>
              </a:spcBef>
              <a:buClr>
                <a:schemeClr val="dk1"/>
              </a:buClr>
              <a:buSzPct val="100000"/>
            </a:pPr>
            <a:r>
              <a:rPr lang="en-US" sz="3000" b="1">
                <a:solidFill>
                  <a:schemeClr val="dk1"/>
                </a:solidFill>
              </a:rPr>
              <a:t>Lightweight </a:t>
            </a:r>
            <a:r>
              <a:rPr lang="en-US" sz="3000" b="1">
                <a:solidFill>
                  <a:srgbClr val="6B9462"/>
                </a:solidFill>
              </a:rPr>
              <a:t>IDS</a:t>
            </a:r>
          </a:p>
        </p:txBody>
      </p:sp>
      <p:pic>
        <p:nvPicPr>
          <p:cNvPr id="508" name="Shape 508"/>
          <p:cNvPicPr preferRelativeResize="0"/>
          <p:nvPr/>
        </p:nvPicPr>
        <p:blipFill>
          <a:blip r:embed="rId3">
            <a:alphaModFix/>
          </a:blip>
          <a:stretch>
            <a:fillRect/>
          </a:stretch>
        </p:blipFill>
        <p:spPr>
          <a:xfrm>
            <a:off x="1376497" y="1558647"/>
            <a:ext cx="3403724" cy="4749949"/>
          </a:xfrm>
          <a:prstGeom prst="rect">
            <a:avLst/>
          </a:prstGeom>
          <a:noFill/>
          <a:ln>
            <a:noFill/>
          </a:ln>
        </p:spPr>
      </p:pic>
    </p:spTree>
  </p:cSld>
  <p:clrMapOvr>
    <a:masterClrMapping/>
  </p:clrMapOvr>
  <p:transition xmlns:p14="http://schemas.microsoft.com/office/powerpoint/2010/main" spd="slow">
    <p:cut/>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Shape 514"/>
          <p:cNvSpPr txBox="1">
            <a:spLocks noGrp="1"/>
          </p:cNvSpPr>
          <p:nvPr>
            <p:ph type="body" idx="1"/>
          </p:nvPr>
        </p:nvSpPr>
        <p:spPr>
          <a:xfrm>
            <a:off x="5422221" y="1102250"/>
            <a:ext cx="65016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699FF"/>
              </a:buClr>
              <a:buSzPct val="100000"/>
            </a:pPr>
            <a:r>
              <a:rPr lang="en-US" sz="3000">
                <a:solidFill>
                  <a:srgbClr val="6699FF"/>
                </a:solidFill>
              </a:rPr>
              <a:t>Characteristics:</a:t>
            </a:r>
          </a:p>
          <a:p>
            <a:pPr marL="914400" lvl="0" indent="-228600" rtl="0">
              <a:lnSpc>
                <a:spcPct val="100000"/>
              </a:lnSpc>
              <a:spcBef>
                <a:spcPts val="0"/>
              </a:spcBef>
              <a:buClr>
                <a:schemeClr val="dk1"/>
              </a:buClr>
              <a:buSzPct val="100000"/>
            </a:pPr>
            <a:r>
              <a:rPr lang="en-US" sz="3000">
                <a:solidFill>
                  <a:schemeClr val="dk1"/>
                </a:solidFill>
              </a:rPr>
              <a:t>Easily deployed on most nodes</a:t>
            </a:r>
          </a:p>
          <a:p>
            <a:pPr marL="914400" lvl="0" indent="-228600" rtl="0">
              <a:lnSpc>
                <a:spcPct val="100000"/>
              </a:lnSpc>
              <a:spcBef>
                <a:spcPts val="0"/>
              </a:spcBef>
              <a:buClr>
                <a:schemeClr val="dk1"/>
              </a:buClr>
              <a:buSzPct val="100000"/>
            </a:pPr>
            <a:r>
              <a:rPr lang="en-US" sz="3000">
                <a:solidFill>
                  <a:schemeClr val="dk1"/>
                </a:solidFill>
              </a:rPr>
              <a:t>Efficient operation</a:t>
            </a:r>
          </a:p>
          <a:p>
            <a:pPr marL="914400" lvl="0" indent="-228600" rtl="0">
              <a:lnSpc>
                <a:spcPct val="100000"/>
              </a:lnSpc>
              <a:spcBef>
                <a:spcPts val="0"/>
              </a:spcBef>
              <a:buClr>
                <a:schemeClr val="dk1"/>
              </a:buClr>
              <a:buSzPct val="100000"/>
            </a:pPr>
            <a:r>
              <a:rPr lang="en-US" sz="3000">
                <a:solidFill>
                  <a:schemeClr val="dk1"/>
                </a:solidFill>
              </a:rPr>
              <a:t>Easily configured by system administrators</a:t>
            </a:r>
          </a:p>
        </p:txBody>
      </p:sp>
      <p:sp>
        <p:nvSpPr>
          <p:cNvPr id="515" name="Shape 515"/>
          <p:cNvSpPr txBox="1">
            <a:spLocks noGrp="1"/>
          </p:cNvSpPr>
          <p:nvPr>
            <p:ph type="title"/>
          </p:nvPr>
        </p:nvSpPr>
        <p:spPr>
          <a:xfrm>
            <a:off x="812241" y="16948"/>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SNORT</a:t>
            </a:r>
          </a:p>
        </p:txBody>
      </p:sp>
      <p:sp>
        <p:nvSpPr>
          <p:cNvPr id="516" name="Shape 516"/>
          <p:cNvSpPr txBox="1"/>
          <p:nvPr/>
        </p:nvSpPr>
        <p:spPr>
          <a:xfrm>
            <a:off x="5014000" y="3311350"/>
            <a:ext cx="6723300" cy="3284099"/>
          </a:xfrm>
          <a:prstGeom prst="rect">
            <a:avLst/>
          </a:prstGeom>
          <a:noFill/>
          <a:ln>
            <a:noFill/>
          </a:ln>
        </p:spPr>
        <p:txBody>
          <a:bodyPr lIns="91425" tIns="91425" rIns="91425" bIns="91425" anchor="ctr" anchorCtr="0">
            <a:noAutofit/>
          </a:bodyPr>
          <a:lstStyle/>
          <a:p>
            <a:pPr lvl="0" rtl="0">
              <a:spcBef>
                <a:spcPts val="0"/>
              </a:spcBef>
              <a:buNone/>
            </a:pPr>
            <a:endParaRPr sz="3000">
              <a:solidFill>
                <a:schemeClr val="dk1"/>
              </a:solidFill>
              <a:latin typeface="Gloria Hallelujah"/>
              <a:ea typeface="Gloria Hallelujah"/>
              <a:cs typeface="Gloria Hallelujah"/>
              <a:sym typeface="Gloria Hallelujah"/>
            </a:endParaRPr>
          </a:p>
          <a:p>
            <a:pPr marL="9144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Performs </a:t>
            </a:r>
            <a:r>
              <a:rPr lang="en-US" sz="3000">
                <a:solidFill>
                  <a:srgbClr val="6B9462"/>
                </a:solidFill>
                <a:latin typeface="Gloria Hallelujah"/>
                <a:ea typeface="Gloria Hallelujah"/>
                <a:cs typeface="Gloria Hallelujah"/>
                <a:sym typeface="Gloria Hallelujah"/>
              </a:rPr>
              <a:t>real-time packet capture</a:t>
            </a:r>
          </a:p>
          <a:p>
            <a:pPr marL="9144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Detects a </a:t>
            </a:r>
            <a:r>
              <a:rPr lang="en-US" sz="3000">
                <a:solidFill>
                  <a:srgbClr val="6B9462"/>
                </a:solidFill>
                <a:latin typeface="Gloria Hallelujah"/>
                <a:ea typeface="Gloria Hallelujah"/>
                <a:cs typeface="Gloria Hallelujah"/>
                <a:sym typeface="Gloria Hallelujah"/>
              </a:rPr>
              <a:t>variety of attacks and probes</a:t>
            </a:r>
          </a:p>
        </p:txBody>
      </p:sp>
      <p:pic>
        <p:nvPicPr>
          <p:cNvPr id="517" name="Shape 517"/>
          <p:cNvPicPr preferRelativeResize="0"/>
          <p:nvPr/>
        </p:nvPicPr>
        <p:blipFill>
          <a:blip r:embed="rId3">
            <a:alphaModFix/>
          </a:blip>
          <a:stretch>
            <a:fillRect/>
          </a:stretch>
        </p:blipFill>
        <p:spPr>
          <a:xfrm>
            <a:off x="1376497" y="1558647"/>
            <a:ext cx="3403724" cy="4749949"/>
          </a:xfrm>
          <a:prstGeom prst="rect">
            <a:avLst/>
          </a:prstGeom>
          <a:noFill/>
          <a:ln>
            <a:noFill/>
          </a:ln>
        </p:spPr>
      </p:pic>
    </p:spTree>
  </p:cSld>
  <p:clrMapOvr>
    <a:masterClrMapping/>
  </p:clrMapOvr>
  <p:transition xmlns:p14="http://schemas.microsoft.com/office/powerpoint/2010/main" spd="slow">
    <p:cut/>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Shape 523"/>
          <p:cNvSpPr txBox="1">
            <a:spLocks noGrp="1"/>
          </p:cNvSpPr>
          <p:nvPr>
            <p:ph type="title"/>
          </p:nvPr>
        </p:nvSpPr>
        <p:spPr>
          <a:xfrm>
            <a:off x="812241" y="381000"/>
            <a:ext cx="10363200" cy="1143000"/>
          </a:xfrm>
          <a:prstGeom prst="rect">
            <a:avLst/>
          </a:prstGeom>
        </p:spPr>
        <p:txBody>
          <a:bodyPr lIns="117825" tIns="117825" rIns="117825" bIns="117825" anchor="ctr" anchorCtr="0">
            <a:noAutofit/>
          </a:bodyPr>
          <a:lstStyle/>
          <a:p>
            <a:pPr lvl="0" rtl="0">
              <a:lnSpc>
                <a:spcPct val="100000"/>
              </a:lnSpc>
              <a:spcBef>
                <a:spcPts val="0"/>
              </a:spcBef>
              <a:buClr>
                <a:schemeClr val="dk1"/>
              </a:buClr>
              <a:buSzPct val="27500"/>
              <a:buFont typeface="Arial"/>
              <a:buNone/>
            </a:pPr>
            <a:r>
              <a:rPr lang="en-US">
                <a:solidFill>
                  <a:srgbClr val="9B37AA"/>
                </a:solidFill>
              </a:rPr>
              <a:t>SNORT</a:t>
            </a:r>
          </a:p>
          <a:p>
            <a:pPr lvl="0" rtl="0">
              <a:lnSpc>
                <a:spcPct val="100000"/>
              </a:lnSpc>
              <a:spcBef>
                <a:spcPts val="0"/>
              </a:spcBef>
              <a:buClr>
                <a:schemeClr val="dk1"/>
              </a:buClr>
              <a:buSzPct val="31428"/>
              <a:buFont typeface="Arial"/>
              <a:buNone/>
            </a:pPr>
            <a:r>
              <a:rPr lang="en-US" sz="3500">
                <a:solidFill>
                  <a:srgbClr val="6699FF"/>
                </a:solidFill>
              </a:rPr>
              <a:t>Consists of Four Logical Components</a:t>
            </a:r>
          </a:p>
        </p:txBody>
      </p:sp>
      <p:pic>
        <p:nvPicPr>
          <p:cNvPr id="524" name="Shape 524"/>
          <p:cNvPicPr preferRelativeResize="0"/>
          <p:nvPr/>
        </p:nvPicPr>
        <p:blipFill>
          <a:blip r:embed="rId3">
            <a:alphaModFix/>
          </a:blip>
          <a:stretch>
            <a:fillRect/>
          </a:stretch>
        </p:blipFill>
        <p:spPr>
          <a:xfrm>
            <a:off x="1340875" y="2002050"/>
            <a:ext cx="9305925" cy="3848100"/>
          </a:xfrm>
          <a:prstGeom prst="rect">
            <a:avLst/>
          </a:prstGeom>
          <a:noFill/>
          <a:ln>
            <a:noFill/>
          </a:ln>
        </p:spPr>
      </p:pic>
    </p:spTree>
  </p:cSld>
  <p:clrMapOvr>
    <a:masterClrMapping/>
  </p:clrMapOvr>
  <p:transition xmlns:p14="http://schemas.microsoft.com/office/powerpoint/2010/main" spd="slow">
    <p:cut/>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Shape 530"/>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SNORT Configuration</a:t>
            </a:r>
          </a:p>
        </p:txBody>
      </p:sp>
      <p:sp>
        <p:nvSpPr>
          <p:cNvPr id="531" name="Shape 531"/>
          <p:cNvSpPr txBox="1">
            <a:spLocks noGrp="1"/>
          </p:cNvSpPr>
          <p:nvPr>
            <p:ph type="body" idx="1"/>
          </p:nvPr>
        </p:nvSpPr>
        <p:spPr>
          <a:xfrm>
            <a:off x="5231549" y="1672025"/>
            <a:ext cx="6174299"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6699FF"/>
                </a:solidFill>
              </a:rPr>
              <a:t>Configured as passive</a:t>
            </a:r>
          </a:p>
          <a:p>
            <a:pPr marL="914400" lvl="0" indent="-228600" rtl="0">
              <a:lnSpc>
                <a:spcPct val="100000"/>
              </a:lnSpc>
              <a:spcBef>
                <a:spcPts val="0"/>
              </a:spcBef>
              <a:buClr>
                <a:schemeClr val="dk1"/>
              </a:buClr>
              <a:buSzPct val="100000"/>
            </a:pPr>
            <a:r>
              <a:rPr lang="en-US" sz="3000">
                <a:solidFill>
                  <a:schemeClr val="dk1"/>
                </a:solidFill>
              </a:rPr>
              <a:t>Monitors traffic</a:t>
            </a:r>
          </a:p>
          <a:p>
            <a:pPr marL="914400" lvl="0" indent="-228600" rtl="0">
              <a:lnSpc>
                <a:spcPct val="100000"/>
              </a:lnSpc>
              <a:spcBef>
                <a:spcPts val="0"/>
              </a:spcBef>
              <a:buClr>
                <a:schemeClr val="dk1"/>
              </a:buClr>
              <a:buSzPct val="100000"/>
            </a:pPr>
            <a:r>
              <a:rPr lang="en-US" sz="3000">
                <a:solidFill>
                  <a:schemeClr val="dk1"/>
                </a:solidFill>
              </a:rPr>
              <a:t>Is not in the main transmission path</a:t>
            </a:r>
          </a:p>
          <a:p>
            <a:pPr marL="914400" lvl="0" indent="-228600" rtl="0">
              <a:lnSpc>
                <a:spcPct val="100000"/>
              </a:lnSpc>
              <a:spcBef>
                <a:spcPts val="0"/>
              </a:spcBef>
              <a:buClr>
                <a:schemeClr val="dk1"/>
              </a:buClr>
              <a:buSzPct val="100000"/>
            </a:pPr>
            <a:r>
              <a:rPr lang="en-US" sz="3000">
                <a:solidFill>
                  <a:schemeClr val="dk1"/>
                </a:solidFill>
              </a:rPr>
              <a:t>Is not an inline sensor</a:t>
            </a:r>
          </a:p>
          <a:p>
            <a:pPr marL="0" lvl="0" indent="0" rtl="0">
              <a:lnSpc>
                <a:spcPct val="100000"/>
              </a:lnSpc>
              <a:spcBef>
                <a:spcPts val="0"/>
              </a:spcBef>
              <a:buClr>
                <a:schemeClr val="dk1"/>
              </a:buClr>
              <a:buFont typeface="Arial"/>
              <a:buNone/>
            </a:pPr>
            <a:endParaRPr sz="3000" b="1">
              <a:solidFill>
                <a:srgbClr val="6B9462"/>
              </a:solidFill>
            </a:endParaRPr>
          </a:p>
          <a:p>
            <a:pPr marL="0" lvl="0" indent="0" rtl="0">
              <a:lnSpc>
                <a:spcPct val="100000"/>
              </a:lnSpc>
              <a:spcBef>
                <a:spcPts val="0"/>
              </a:spcBef>
              <a:buClr>
                <a:schemeClr val="dk1"/>
              </a:buClr>
              <a:buSzPct val="36666"/>
              <a:buFont typeface="Arial"/>
              <a:buNone/>
            </a:pPr>
            <a:r>
              <a:rPr lang="en-US" sz="3000" b="1">
                <a:solidFill>
                  <a:srgbClr val="6B9462"/>
                </a:solidFill>
              </a:rPr>
              <a:t>Configured as Intrusion Detection</a:t>
            </a:r>
          </a:p>
          <a:p>
            <a:pPr lvl="0" rtl="0">
              <a:spcBef>
                <a:spcPts val="0"/>
              </a:spcBef>
              <a:buNone/>
            </a:pPr>
            <a:endParaRPr sz="3000"/>
          </a:p>
        </p:txBody>
      </p:sp>
      <p:pic>
        <p:nvPicPr>
          <p:cNvPr id="532" name="Shape 532"/>
          <p:cNvPicPr preferRelativeResize="0"/>
          <p:nvPr/>
        </p:nvPicPr>
        <p:blipFill>
          <a:blip r:embed="rId3">
            <a:alphaModFix/>
          </a:blip>
          <a:stretch>
            <a:fillRect/>
          </a:stretch>
        </p:blipFill>
        <p:spPr>
          <a:xfrm>
            <a:off x="1064772" y="1246922"/>
            <a:ext cx="3403724" cy="4749949"/>
          </a:xfrm>
          <a:prstGeom prst="rect">
            <a:avLst/>
          </a:prstGeom>
          <a:noFill/>
          <a:ln>
            <a:noFill/>
          </a:ln>
        </p:spPr>
      </p:pic>
    </p:spTree>
  </p:cSld>
  <p:clrMapOvr>
    <a:masterClrMapping/>
  </p:clrMapOvr>
  <p:transition xmlns:p14="http://schemas.microsoft.com/office/powerpoint/2010/main" spd="slow">
    <p:cut/>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Shape 538"/>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Snort Rules</a:t>
            </a:r>
          </a:p>
        </p:txBody>
      </p:sp>
      <p:pic>
        <p:nvPicPr>
          <p:cNvPr id="539" name="Shape 539"/>
          <p:cNvPicPr preferRelativeResize="0"/>
          <p:nvPr/>
        </p:nvPicPr>
        <p:blipFill>
          <a:blip r:embed="rId3">
            <a:alphaModFix/>
          </a:blip>
          <a:stretch>
            <a:fillRect/>
          </a:stretch>
        </p:blipFill>
        <p:spPr>
          <a:xfrm>
            <a:off x="690550" y="1842025"/>
            <a:ext cx="10810875" cy="3752850"/>
          </a:xfrm>
          <a:prstGeom prst="rect">
            <a:avLst/>
          </a:prstGeom>
          <a:noFill/>
          <a:ln>
            <a:noFill/>
          </a:ln>
        </p:spPr>
      </p:pic>
    </p:spTree>
  </p:cSld>
  <p:clrMapOvr>
    <a:masterClrMapping/>
  </p:clrMapOvr>
  <p:transition xmlns:p14="http://schemas.microsoft.com/office/powerpoint/2010/main" spd="slow">
    <p:cut/>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Shape 545"/>
          <p:cNvSpPr txBox="1">
            <a:spLocks noGrp="1"/>
          </p:cNvSpPr>
          <p:nvPr>
            <p:ph type="title"/>
          </p:nvPr>
        </p:nvSpPr>
        <p:spPr>
          <a:xfrm>
            <a:off x="812241" y="77420"/>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Snort Rule Options</a:t>
            </a:r>
          </a:p>
        </p:txBody>
      </p:sp>
      <p:sp>
        <p:nvSpPr>
          <p:cNvPr id="546" name="Shape 546"/>
          <p:cNvSpPr txBox="1">
            <a:spLocks noGrp="1"/>
          </p:cNvSpPr>
          <p:nvPr>
            <p:ph type="body" idx="1"/>
          </p:nvPr>
        </p:nvSpPr>
        <p:spPr>
          <a:xfrm>
            <a:off x="6920125" y="1074175"/>
            <a:ext cx="45765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2800" b="1">
                <a:solidFill>
                  <a:srgbClr val="6B9462"/>
                </a:solidFill>
              </a:rPr>
              <a:t>Meta-data</a:t>
            </a:r>
            <a:r>
              <a:rPr lang="en-US" sz="2800">
                <a:solidFill>
                  <a:schemeClr val="dk1"/>
                </a:solidFill>
              </a:rPr>
              <a:t>: provides information about the rule but do not have any effect during detection</a:t>
            </a:r>
          </a:p>
          <a:p>
            <a:pPr marL="0" lvl="0" indent="0" rtl="0">
              <a:spcBef>
                <a:spcPts val="0"/>
              </a:spcBef>
              <a:buNone/>
            </a:pPr>
            <a:endParaRPr sz="2800"/>
          </a:p>
        </p:txBody>
      </p:sp>
      <p:sp>
        <p:nvSpPr>
          <p:cNvPr id="547" name="Shape 547"/>
          <p:cNvSpPr txBox="1"/>
          <p:nvPr/>
        </p:nvSpPr>
        <p:spPr>
          <a:xfrm>
            <a:off x="958250" y="3529500"/>
            <a:ext cx="10689899" cy="3000000"/>
          </a:xfrm>
          <a:prstGeom prst="rect">
            <a:avLst/>
          </a:prstGeom>
          <a:noFill/>
          <a:ln>
            <a:noFill/>
          </a:ln>
        </p:spPr>
        <p:txBody>
          <a:bodyPr lIns="91425" tIns="91425" rIns="91425" bIns="91425" anchor="ctr" anchorCtr="0">
            <a:noAutofit/>
          </a:bodyPr>
          <a:lstStyle/>
          <a:p>
            <a:pPr marL="457200" lvl="0" indent="-406400" rtl="0">
              <a:spcBef>
                <a:spcPts val="0"/>
              </a:spcBef>
              <a:buClr>
                <a:schemeClr val="dk1"/>
              </a:buClr>
              <a:buSzPct val="100000"/>
              <a:buFont typeface="Gloria Hallelujah"/>
              <a:buChar char="●"/>
            </a:pPr>
            <a:r>
              <a:rPr lang="en-US" sz="2800" b="1">
                <a:solidFill>
                  <a:srgbClr val="6B9462"/>
                </a:solidFill>
                <a:latin typeface="Gloria Hallelujah"/>
                <a:ea typeface="Gloria Hallelujah"/>
                <a:cs typeface="Gloria Hallelujah"/>
                <a:sym typeface="Gloria Hallelujah"/>
              </a:rPr>
              <a:t>Payload:</a:t>
            </a:r>
            <a:r>
              <a:rPr lang="en-US" sz="2800">
                <a:solidFill>
                  <a:schemeClr val="dk1"/>
                </a:solidFill>
                <a:latin typeface="Gloria Hallelujah"/>
                <a:ea typeface="Gloria Hallelujah"/>
                <a:cs typeface="Gloria Hallelujah"/>
                <a:sym typeface="Gloria Hallelujah"/>
              </a:rPr>
              <a:t> look for data inside the packet</a:t>
            </a:r>
          </a:p>
          <a:p>
            <a:pPr lvl="0" rtl="0">
              <a:spcBef>
                <a:spcPts val="0"/>
              </a:spcBef>
              <a:buNone/>
            </a:pPr>
            <a:endParaRPr sz="2800">
              <a:solidFill>
                <a:schemeClr val="dk1"/>
              </a:solidFill>
              <a:latin typeface="Gloria Hallelujah"/>
              <a:ea typeface="Gloria Hallelujah"/>
              <a:cs typeface="Gloria Hallelujah"/>
              <a:sym typeface="Gloria Hallelujah"/>
            </a:endParaRPr>
          </a:p>
          <a:p>
            <a:pPr marL="457200" lvl="0" indent="-406400" rtl="0">
              <a:spcBef>
                <a:spcPts val="0"/>
              </a:spcBef>
              <a:buClr>
                <a:schemeClr val="dk1"/>
              </a:buClr>
              <a:buSzPct val="100000"/>
              <a:buFont typeface="Gloria Hallelujah"/>
              <a:buChar char="●"/>
            </a:pPr>
            <a:r>
              <a:rPr lang="en-US" sz="2800" b="1">
                <a:solidFill>
                  <a:srgbClr val="6B9462"/>
                </a:solidFill>
                <a:latin typeface="Gloria Hallelujah"/>
                <a:ea typeface="Gloria Hallelujah"/>
                <a:cs typeface="Gloria Hallelujah"/>
                <a:sym typeface="Gloria Hallelujah"/>
              </a:rPr>
              <a:t>Non-payload</a:t>
            </a:r>
            <a:r>
              <a:rPr lang="en-US" sz="2800">
                <a:solidFill>
                  <a:schemeClr val="dk1"/>
                </a:solidFill>
                <a:latin typeface="Gloria Hallelujah"/>
                <a:ea typeface="Gloria Hallelujah"/>
                <a:cs typeface="Gloria Hallelujah"/>
                <a:sym typeface="Gloria Hallelujah"/>
              </a:rPr>
              <a:t>: Look for non-payload data</a:t>
            </a:r>
          </a:p>
          <a:p>
            <a:pPr lvl="0" rtl="0">
              <a:spcBef>
                <a:spcPts val="0"/>
              </a:spcBef>
              <a:buNone/>
            </a:pPr>
            <a:endParaRPr sz="2800">
              <a:solidFill>
                <a:schemeClr val="dk1"/>
              </a:solidFill>
              <a:latin typeface="Gloria Hallelujah"/>
              <a:ea typeface="Gloria Hallelujah"/>
              <a:cs typeface="Gloria Hallelujah"/>
              <a:sym typeface="Gloria Hallelujah"/>
            </a:endParaRPr>
          </a:p>
          <a:p>
            <a:pPr marL="457200" lvl="0" indent="-406400" rtl="0">
              <a:spcBef>
                <a:spcPts val="0"/>
              </a:spcBef>
              <a:buClr>
                <a:schemeClr val="dk1"/>
              </a:buClr>
              <a:buSzPct val="100000"/>
              <a:buFont typeface="Gloria Hallelujah"/>
              <a:buChar char="●"/>
            </a:pPr>
            <a:r>
              <a:rPr lang="en-US" sz="2800" b="1">
                <a:solidFill>
                  <a:srgbClr val="6B9462"/>
                </a:solidFill>
                <a:latin typeface="Gloria Hallelujah"/>
                <a:ea typeface="Gloria Hallelujah"/>
                <a:cs typeface="Gloria Hallelujah"/>
                <a:sym typeface="Gloria Hallelujah"/>
              </a:rPr>
              <a:t>Post-detection</a:t>
            </a:r>
            <a:r>
              <a:rPr lang="en-US" sz="2800">
                <a:solidFill>
                  <a:schemeClr val="dk1"/>
                </a:solidFill>
                <a:latin typeface="Gloria Hallelujah"/>
                <a:ea typeface="Gloria Hallelujah"/>
                <a:cs typeface="Gloria Hallelujah"/>
                <a:sym typeface="Gloria Hallelujah"/>
              </a:rPr>
              <a:t>: rule-specific triggers that happen after a rule has matched a packet</a:t>
            </a:r>
          </a:p>
        </p:txBody>
      </p:sp>
      <p:pic>
        <p:nvPicPr>
          <p:cNvPr id="548" name="Shape 548"/>
          <p:cNvPicPr preferRelativeResize="0"/>
          <p:nvPr/>
        </p:nvPicPr>
        <p:blipFill>
          <a:blip r:embed="rId3">
            <a:alphaModFix/>
          </a:blip>
          <a:stretch>
            <a:fillRect/>
          </a:stretch>
        </p:blipFill>
        <p:spPr>
          <a:xfrm>
            <a:off x="958250" y="1239250"/>
            <a:ext cx="5695950" cy="2019300"/>
          </a:xfrm>
          <a:prstGeom prst="rect">
            <a:avLst/>
          </a:prstGeom>
          <a:noFill/>
          <a:ln>
            <a:noFill/>
          </a:ln>
        </p:spPr>
      </p:pic>
    </p:spTree>
  </p:cSld>
  <p:clrMapOvr>
    <a:masterClrMapping/>
  </p:clrMapOvr>
  <p:transition xmlns:p14="http://schemas.microsoft.com/office/powerpoint/2010/main" spd="slow">
    <p:cut/>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Shape 554"/>
          <p:cNvSpPr txBox="1">
            <a:spLocks noGrp="1"/>
          </p:cNvSpPr>
          <p:nvPr>
            <p:ph type="title"/>
          </p:nvPr>
        </p:nvSpPr>
        <p:spPr>
          <a:xfrm>
            <a:off x="812241" y="107656"/>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Snort Rule Actions</a:t>
            </a:r>
          </a:p>
        </p:txBody>
      </p:sp>
      <p:pic>
        <p:nvPicPr>
          <p:cNvPr id="555" name="Shape 555"/>
          <p:cNvPicPr preferRelativeResize="0"/>
          <p:nvPr/>
        </p:nvPicPr>
        <p:blipFill rotWithShape="1">
          <a:blip r:embed="rId3">
            <a:alphaModFix/>
          </a:blip>
          <a:srcRect b="10714"/>
          <a:stretch/>
        </p:blipFill>
        <p:spPr>
          <a:xfrm>
            <a:off x="517700" y="1292298"/>
            <a:ext cx="11334750" cy="5009025"/>
          </a:xfrm>
          <a:prstGeom prst="rect">
            <a:avLst/>
          </a:prstGeom>
          <a:noFill/>
          <a:ln>
            <a:noFill/>
          </a:ln>
        </p:spPr>
      </p:pic>
    </p:spTree>
  </p:cSld>
  <p:clrMapOvr>
    <a:masterClrMapping/>
  </p:clrMapOvr>
  <p:transition xmlns:p14="http://schemas.microsoft.com/office/powerpoint/2010/main" spd="slow">
    <p:cut/>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Shape 561"/>
          <p:cNvSpPr txBox="1">
            <a:spLocks noGrp="1"/>
          </p:cNvSpPr>
          <p:nvPr>
            <p:ph type="title"/>
          </p:nvPr>
        </p:nvSpPr>
        <p:spPr>
          <a:xfrm>
            <a:off x="812241" y="92538"/>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Snort Rule Actions</a:t>
            </a:r>
          </a:p>
        </p:txBody>
      </p:sp>
      <p:pic>
        <p:nvPicPr>
          <p:cNvPr id="562" name="Shape 562"/>
          <p:cNvPicPr preferRelativeResize="0"/>
          <p:nvPr/>
        </p:nvPicPr>
        <p:blipFill>
          <a:blip r:embed="rId3">
            <a:alphaModFix/>
          </a:blip>
          <a:stretch>
            <a:fillRect/>
          </a:stretch>
        </p:blipFill>
        <p:spPr>
          <a:xfrm>
            <a:off x="690562" y="1552575"/>
            <a:ext cx="10810875" cy="3752850"/>
          </a:xfrm>
          <a:prstGeom prst="rect">
            <a:avLst/>
          </a:prstGeom>
          <a:noFill/>
          <a:ln>
            <a:noFill/>
          </a:ln>
        </p:spPr>
      </p:pic>
    </p:spTree>
  </p:cSld>
  <p:clrMapOvr>
    <a:masterClrMapping/>
  </p:clrMapOvr>
  <p:transition xmlns:p14="http://schemas.microsoft.com/office/powerpoint/2010/mai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Intrusion Detection Systems (IDS)</a:t>
            </a:r>
          </a:p>
        </p:txBody>
      </p:sp>
      <p:sp>
        <p:nvSpPr>
          <p:cNvPr id="75" name="Shape 75"/>
          <p:cNvSpPr txBox="1">
            <a:spLocks noGrp="1"/>
          </p:cNvSpPr>
          <p:nvPr>
            <p:ph type="body" idx="1"/>
          </p:nvPr>
        </p:nvSpPr>
        <p:spPr>
          <a:xfrm>
            <a:off x="812241" y="1371600"/>
            <a:ext cx="10363200"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6699FF"/>
                </a:solidFill>
              </a:rPr>
              <a:t>Defense-In-Depth Strategies include:</a:t>
            </a:r>
          </a:p>
          <a:p>
            <a:pPr marL="0" lvl="0" indent="0" rtl="0">
              <a:lnSpc>
                <a:spcPct val="100000"/>
              </a:lnSpc>
              <a:spcBef>
                <a:spcPts val="0"/>
              </a:spcBef>
              <a:buClr>
                <a:schemeClr val="dk1"/>
              </a:buClr>
              <a:buFont typeface="Arial"/>
              <a:buNone/>
            </a:pPr>
            <a:endParaRPr sz="3000">
              <a:solidFill>
                <a:schemeClr val="dk1"/>
              </a:solidFill>
            </a:endParaRPr>
          </a:p>
          <a:p>
            <a:pPr marL="0" lvl="0" indent="0" rtl="0">
              <a:lnSpc>
                <a:spcPct val="100000"/>
              </a:lnSpc>
              <a:spcBef>
                <a:spcPts val="0"/>
              </a:spcBef>
              <a:buClr>
                <a:schemeClr val="dk1"/>
              </a:buClr>
              <a:buFont typeface="Arial"/>
              <a:buNone/>
            </a:pPr>
            <a:endParaRPr sz="3000">
              <a:solidFill>
                <a:schemeClr val="dk1"/>
              </a:solidFill>
            </a:endParaRPr>
          </a:p>
        </p:txBody>
      </p:sp>
      <p:sp>
        <p:nvSpPr>
          <p:cNvPr id="76" name="Shape 76"/>
          <p:cNvSpPr txBox="1"/>
          <p:nvPr/>
        </p:nvSpPr>
        <p:spPr>
          <a:xfrm>
            <a:off x="5717200" y="2123700"/>
            <a:ext cx="6733800" cy="4009200"/>
          </a:xfrm>
          <a:prstGeom prst="rect">
            <a:avLst/>
          </a:prstGeom>
          <a:noFill/>
          <a:ln>
            <a:noFill/>
          </a:ln>
        </p:spPr>
        <p:txBody>
          <a:bodyPr lIns="91425" tIns="91425" rIns="91425" bIns="91425" anchor="ctr" anchorCtr="0">
            <a:noAutofit/>
          </a:bodyPr>
          <a:lstStyle/>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encryption</a:t>
            </a:r>
          </a:p>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detailed audit trails</a:t>
            </a:r>
          </a:p>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strong authentication and authorization controls</a:t>
            </a:r>
          </a:p>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active management of operating systems</a:t>
            </a:r>
          </a:p>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application security</a:t>
            </a:r>
          </a:p>
        </p:txBody>
      </p:sp>
      <p:pic>
        <p:nvPicPr>
          <p:cNvPr id="77" name="Shape 77"/>
          <p:cNvPicPr preferRelativeResize="0"/>
          <p:nvPr/>
        </p:nvPicPr>
        <p:blipFill>
          <a:blip r:embed="rId3">
            <a:alphaModFix/>
          </a:blip>
          <a:stretch>
            <a:fillRect/>
          </a:stretch>
        </p:blipFill>
        <p:spPr>
          <a:xfrm>
            <a:off x="882099" y="2565750"/>
            <a:ext cx="1883874" cy="2058800"/>
          </a:xfrm>
          <a:prstGeom prst="rect">
            <a:avLst/>
          </a:prstGeom>
          <a:noFill/>
          <a:ln>
            <a:noFill/>
          </a:ln>
        </p:spPr>
      </p:pic>
      <p:pic>
        <p:nvPicPr>
          <p:cNvPr id="78" name="Shape 78"/>
          <p:cNvPicPr preferRelativeResize="0"/>
          <p:nvPr/>
        </p:nvPicPr>
        <p:blipFill>
          <a:blip r:embed="rId4">
            <a:alphaModFix/>
          </a:blip>
          <a:stretch>
            <a:fillRect/>
          </a:stretch>
        </p:blipFill>
        <p:spPr>
          <a:xfrm>
            <a:off x="2981305" y="3264900"/>
            <a:ext cx="2157968" cy="28680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Shape 568"/>
          <p:cNvSpPr txBox="1">
            <a:spLocks noGrp="1"/>
          </p:cNvSpPr>
          <p:nvPr>
            <p:ph type="title"/>
          </p:nvPr>
        </p:nvSpPr>
        <p:spPr>
          <a:xfrm>
            <a:off x="812241" y="518675"/>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Snort Rule Example:</a:t>
            </a:r>
          </a:p>
        </p:txBody>
      </p:sp>
      <p:sp>
        <p:nvSpPr>
          <p:cNvPr id="569" name="Shape 569"/>
          <p:cNvSpPr txBox="1">
            <a:spLocks noGrp="1"/>
          </p:cNvSpPr>
          <p:nvPr>
            <p:ph type="body" idx="1"/>
          </p:nvPr>
        </p:nvSpPr>
        <p:spPr>
          <a:xfrm>
            <a:off x="1191350" y="2305550"/>
            <a:ext cx="10180799" cy="4904699"/>
          </a:xfrm>
          <a:prstGeom prst="rect">
            <a:avLst/>
          </a:prstGeom>
        </p:spPr>
        <p:txBody>
          <a:bodyPr lIns="117825" tIns="117825" rIns="117825" bIns="117825" anchor="t" anchorCtr="0">
            <a:noAutofit/>
          </a:bodyPr>
          <a:lstStyle/>
          <a:p>
            <a:pPr lvl="0" rtl="0">
              <a:spcBef>
                <a:spcPts val="0"/>
              </a:spcBef>
              <a:buNone/>
            </a:pPr>
            <a:r>
              <a:rPr lang="en-US" sz="3500" b="1">
                <a:solidFill>
                  <a:srgbClr val="6699FF"/>
                </a:solidFill>
              </a:rPr>
              <a:t>alert tcp any any -&gt; 192.168.1.0/24 25 (content: “mail from: root”; msg: “root users attempts to send an email”;)</a:t>
            </a:r>
            <a:r>
              <a:rPr lang="en-US" sz="3500">
                <a:solidFill>
                  <a:schemeClr val="dk1"/>
                </a:solidFill>
              </a:rPr>
              <a:t> </a:t>
            </a:r>
          </a:p>
        </p:txBody>
      </p:sp>
      <p:pic>
        <p:nvPicPr>
          <p:cNvPr id="570" name="Shape 570"/>
          <p:cNvPicPr preferRelativeResize="0"/>
          <p:nvPr/>
        </p:nvPicPr>
        <p:blipFill>
          <a:blip r:embed="rId3">
            <a:alphaModFix/>
          </a:blip>
          <a:stretch>
            <a:fillRect/>
          </a:stretch>
        </p:blipFill>
        <p:spPr>
          <a:xfrm>
            <a:off x="9953023" y="256073"/>
            <a:ext cx="1629549" cy="2274050"/>
          </a:xfrm>
          <a:prstGeom prst="rect">
            <a:avLst/>
          </a:prstGeom>
          <a:noFill/>
          <a:ln>
            <a:noFill/>
          </a:ln>
        </p:spPr>
      </p:pic>
    </p:spTree>
  </p:cSld>
  <p:clrMapOvr>
    <a:masterClrMapping/>
  </p:clrMapOvr>
  <p:transition xmlns:p14="http://schemas.microsoft.com/office/powerpoint/2010/main" spd="slow">
    <p:cut/>
  </p:transition>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5"/>
        <p:cNvGrpSpPr/>
        <p:nvPr/>
      </p:nvGrpSpPr>
      <p:grpSpPr>
        <a:xfrm>
          <a:off x="0" y="0"/>
          <a:ext cx="0" cy="0"/>
          <a:chOff x="0" y="0"/>
          <a:chExt cx="0" cy="0"/>
        </a:xfrm>
      </p:grpSpPr>
      <p:sp>
        <p:nvSpPr>
          <p:cNvPr id="576" name="Shape 576"/>
          <p:cNvSpPr txBox="1">
            <a:spLocks noGrp="1"/>
          </p:cNvSpPr>
          <p:nvPr>
            <p:ph type="title"/>
          </p:nvPr>
        </p:nvSpPr>
        <p:spPr>
          <a:xfrm>
            <a:off x="-306223" y="90721"/>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SNORT Quiz</a:t>
            </a:r>
          </a:p>
        </p:txBody>
      </p:sp>
      <p:sp>
        <p:nvSpPr>
          <p:cNvPr id="577" name="Shape 577"/>
          <p:cNvSpPr txBox="1">
            <a:spLocks noGrp="1"/>
          </p:cNvSpPr>
          <p:nvPr>
            <p:ph type="body" idx="1"/>
          </p:nvPr>
        </p:nvSpPr>
        <p:spPr>
          <a:xfrm>
            <a:off x="3238875" y="1179100"/>
            <a:ext cx="7336499" cy="14690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t>Check all those </a:t>
            </a:r>
            <a:r>
              <a:rPr lang="en-US" sz="3000" b="1">
                <a:solidFill>
                  <a:srgbClr val="6699FF"/>
                </a:solidFill>
              </a:rPr>
              <a:t>who can write rules </a:t>
            </a:r>
            <a:r>
              <a:rPr lang="en-US" sz="3000"/>
              <a:t>for SNORT:</a:t>
            </a:r>
          </a:p>
          <a:p>
            <a:pPr marL="0" lvl="0" indent="0" rtl="0">
              <a:lnSpc>
                <a:spcPct val="100000"/>
              </a:lnSpc>
              <a:spcBef>
                <a:spcPts val="0"/>
              </a:spcBef>
              <a:buClr>
                <a:schemeClr val="dk1"/>
              </a:buClr>
              <a:buFont typeface="Arial"/>
              <a:buNone/>
            </a:pPr>
            <a:endParaRPr sz="3000"/>
          </a:p>
          <a:p>
            <a:pPr marL="0" lvl="0" indent="0" rtl="0">
              <a:lnSpc>
                <a:spcPct val="100000"/>
              </a:lnSpc>
              <a:spcBef>
                <a:spcPts val="0"/>
              </a:spcBef>
              <a:buClr>
                <a:schemeClr val="dk1"/>
              </a:buClr>
              <a:buFont typeface="Arial"/>
              <a:buNone/>
            </a:pPr>
            <a:endParaRPr sz="3000"/>
          </a:p>
        </p:txBody>
      </p:sp>
      <p:pic>
        <p:nvPicPr>
          <p:cNvPr id="578" name="Shape 578"/>
          <p:cNvPicPr preferRelativeResize="0"/>
          <p:nvPr/>
        </p:nvPicPr>
        <p:blipFill>
          <a:blip r:embed="rId3">
            <a:alphaModFix/>
          </a:blip>
          <a:stretch>
            <a:fillRect/>
          </a:stretch>
        </p:blipFill>
        <p:spPr>
          <a:xfrm>
            <a:off x="1395746" y="514021"/>
            <a:ext cx="1617449" cy="1785496"/>
          </a:xfrm>
          <a:prstGeom prst="rect">
            <a:avLst/>
          </a:prstGeom>
          <a:noFill/>
          <a:ln>
            <a:noFill/>
          </a:ln>
        </p:spPr>
      </p:pic>
      <p:sp>
        <p:nvSpPr>
          <p:cNvPr id="579" name="Shape 579"/>
          <p:cNvSpPr/>
          <p:nvPr/>
        </p:nvSpPr>
        <p:spPr>
          <a:xfrm>
            <a:off x="4217350" y="30751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580" name="Shape 580"/>
          <p:cNvSpPr txBox="1"/>
          <p:nvPr/>
        </p:nvSpPr>
        <p:spPr>
          <a:xfrm>
            <a:off x="5016600" y="2323855"/>
            <a:ext cx="7336499" cy="3855900"/>
          </a:xfrm>
          <a:prstGeom prst="rect">
            <a:avLst/>
          </a:prstGeom>
          <a:noFill/>
          <a:ln>
            <a:noFill/>
          </a:ln>
        </p:spPr>
        <p:txBody>
          <a:bodyPr lIns="91425" tIns="91425" rIns="91425" bIns="91425" anchor="ctr" anchorCtr="0">
            <a:noAutofit/>
          </a:bodyPr>
          <a:lstStyle/>
          <a:p>
            <a:pPr lvl="0" rtl="0">
              <a:lnSpc>
                <a:spcPct val="180000"/>
              </a:lnSpc>
              <a:spcBef>
                <a:spcPts val="0"/>
              </a:spcBef>
              <a:buNone/>
            </a:pPr>
            <a:r>
              <a:rPr lang="en-US" sz="3000" dirty="0">
                <a:solidFill>
                  <a:schemeClr val="dk1"/>
                </a:solidFill>
                <a:latin typeface="Gloria Hallelujah"/>
                <a:ea typeface="Gloria Hallelujah"/>
                <a:cs typeface="Gloria Hallelujah"/>
                <a:sym typeface="Gloria Hallelujah"/>
              </a:rPr>
              <a:t>Users of SNORT</a:t>
            </a:r>
          </a:p>
          <a:p>
            <a:pPr lvl="0" rtl="0">
              <a:lnSpc>
                <a:spcPct val="180000"/>
              </a:lnSpc>
              <a:spcBef>
                <a:spcPts val="0"/>
              </a:spcBef>
              <a:buNone/>
            </a:pPr>
            <a:r>
              <a:rPr lang="en-US" sz="3000" dirty="0">
                <a:solidFill>
                  <a:schemeClr val="dk1"/>
                </a:solidFill>
                <a:latin typeface="Gloria Hallelujah"/>
                <a:ea typeface="Gloria Hallelujah"/>
                <a:cs typeface="Gloria Hallelujah"/>
                <a:sym typeface="Gloria Hallelujah"/>
              </a:rPr>
              <a:t>The SNORT Community</a:t>
            </a:r>
          </a:p>
          <a:p>
            <a:pPr lvl="0" rtl="0">
              <a:lnSpc>
                <a:spcPct val="100000"/>
              </a:lnSpc>
              <a:spcBef>
                <a:spcPts val="0"/>
              </a:spcBef>
              <a:buNone/>
            </a:pPr>
            <a:endParaRPr lang="en-US" sz="3000" dirty="0" smtClean="0">
              <a:solidFill>
                <a:schemeClr val="dk1"/>
              </a:solidFill>
              <a:latin typeface="Gloria Hallelujah"/>
              <a:ea typeface="Gloria Hallelujah"/>
              <a:cs typeface="Gloria Hallelujah"/>
              <a:sym typeface="Gloria Hallelujah"/>
            </a:endParaRPr>
          </a:p>
          <a:p>
            <a:pPr lvl="0" rtl="0">
              <a:lnSpc>
                <a:spcPct val="100000"/>
              </a:lnSpc>
              <a:spcBef>
                <a:spcPts val="0"/>
              </a:spcBef>
              <a:buNone/>
            </a:pPr>
            <a:r>
              <a:rPr lang="en-US" sz="3000" dirty="0" err="1" smtClean="0">
                <a:solidFill>
                  <a:schemeClr val="dk1"/>
                </a:solidFill>
                <a:latin typeface="Gloria Hallelujah"/>
                <a:ea typeface="Gloria Hallelujah"/>
                <a:cs typeface="Gloria Hallelujah"/>
                <a:sym typeface="Gloria Hallelujah"/>
              </a:rPr>
              <a:t>Talos</a:t>
            </a:r>
            <a:r>
              <a:rPr lang="en-US" sz="3000" dirty="0" smtClean="0">
                <a:solidFill>
                  <a:schemeClr val="dk1"/>
                </a:solidFill>
                <a:latin typeface="Gloria Hallelujah"/>
                <a:ea typeface="Gloria Hallelujah"/>
                <a:cs typeface="Gloria Hallelujah"/>
                <a:sym typeface="Gloria Hallelujah"/>
              </a:rPr>
              <a:t> </a:t>
            </a:r>
            <a:r>
              <a:rPr lang="en-US" sz="3000" dirty="0">
                <a:solidFill>
                  <a:schemeClr val="dk1"/>
                </a:solidFill>
                <a:latin typeface="Gloria Hallelujah"/>
                <a:ea typeface="Gloria Hallelujah"/>
                <a:cs typeface="Gloria Hallelujah"/>
                <a:sym typeface="Gloria Hallelujah"/>
              </a:rPr>
              <a:t>Security Intelligence and Research Team </a:t>
            </a:r>
          </a:p>
        </p:txBody>
      </p:sp>
      <p:sp>
        <p:nvSpPr>
          <p:cNvPr id="581" name="Shape 581"/>
          <p:cNvSpPr/>
          <p:nvPr/>
        </p:nvSpPr>
        <p:spPr>
          <a:xfrm>
            <a:off x="4217350" y="38782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582" name="Shape 582"/>
          <p:cNvSpPr/>
          <p:nvPr/>
        </p:nvSpPr>
        <p:spPr>
          <a:xfrm>
            <a:off x="4217350" y="497171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pic>
        <p:nvPicPr>
          <p:cNvPr id="583" name="Shape 583"/>
          <p:cNvPicPr preferRelativeResize="0"/>
          <p:nvPr/>
        </p:nvPicPr>
        <p:blipFill>
          <a:blip r:embed="rId4">
            <a:alphaModFix/>
          </a:blip>
          <a:stretch>
            <a:fillRect/>
          </a:stretch>
        </p:blipFill>
        <p:spPr>
          <a:xfrm>
            <a:off x="1343099" y="2836386"/>
            <a:ext cx="2286299" cy="3190575"/>
          </a:xfrm>
          <a:prstGeom prst="rect">
            <a:avLst/>
          </a:prstGeom>
          <a:noFill/>
          <a:ln>
            <a:noFill/>
          </a:ln>
        </p:spPr>
      </p:pic>
    </p:spTree>
  </p:cSld>
  <p:clrMapOvr>
    <a:masterClrMapping/>
  </p:clrMapOvr>
  <p:transition xmlns:p14="http://schemas.microsoft.com/office/powerpoint/2010/main" spd="slow">
    <p:cut/>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Shape 58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Honeypots</a:t>
            </a:r>
          </a:p>
        </p:txBody>
      </p:sp>
      <p:sp>
        <p:nvSpPr>
          <p:cNvPr id="590" name="Shape 590"/>
          <p:cNvSpPr txBox="1">
            <a:spLocks noGrp="1"/>
          </p:cNvSpPr>
          <p:nvPr>
            <p:ph type="body" idx="1"/>
          </p:nvPr>
        </p:nvSpPr>
        <p:spPr>
          <a:xfrm>
            <a:off x="4060925" y="1164425"/>
            <a:ext cx="7738499"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Honeypots are </a:t>
            </a:r>
            <a:r>
              <a:rPr lang="en-US" sz="3000" b="1">
                <a:solidFill>
                  <a:srgbClr val="6B9462"/>
                </a:solidFill>
              </a:rPr>
              <a:t>decoy systems designed to lure attackers</a:t>
            </a:r>
            <a:r>
              <a:rPr lang="en-US" sz="3000">
                <a:solidFill>
                  <a:schemeClr val="dk1"/>
                </a:solidFill>
              </a:rPr>
              <a:t> away from critical systems. </a:t>
            </a:r>
          </a:p>
          <a:p>
            <a:pPr marL="0" lvl="0" indent="0" rtl="0">
              <a:lnSpc>
                <a:spcPct val="100000"/>
              </a:lnSpc>
              <a:spcBef>
                <a:spcPts val="0"/>
              </a:spcBef>
              <a:buClr>
                <a:schemeClr val="dk1"/>
              </a:buClr>
              <a:buFont typeface="Arial"/>
              <a:buNone/>
            </a:pPr>
            <a:endParaRPr sz="3000">
              <a:solidFill>
                <a:schemeClr val="dk1"/>
              </a:solidFill>
            </a:endParaRPr>
          </a:p>
          <a:p>
            <a:pPr marL="0" lvl="0" indent="0" rtl="0">
              <a:lnSpc>
                <a:spcPct val="100000"/>
              </a:lnSpc>
              <a:spcBef>
                <a:spcPts val="0"/>
              </a:spcBef>
              <a:buClr>
                <a:schemeClr val="dk1"/>
              </a:buClr>
              <a:buSzPct val="36666"/>
              <a:buFont typeface="Arial"/>
              <a:buNone/>
            </a:pPr>
            <a:r>
              <a:rPr lang="en-US" sz="3000" b="1">
                <a:solidFill>
                  <a:srgbClr val="6699FF"/>
                </a:solidFill>
              </a:rPr>
              <a:t>Honeypots are designed to:</a:t>
            </a:r>
          </a:p>
          <a:p>
            <a:pPr marL="457200" lvl="0" indent="-228600" rtl="0">
              <a:lnSpc>
                <a:spcPct val="100000"/>
              </a:lnSpc>
              <a:spcBef>
                <a:spcPts val="0"/>
              </a:spcBef>
              <a:buClr>
                <a:schemeClr val="dk1"/>
              </a:buClr>
              <a:buSzPct val="100000"/>
            </a:pPr>
            <a:r>
              <a:rPr lang="en-US" sz="3000">
                <a:solidFill>
                  <a:schemeClr val="dk1"/>
                </a:solidFill>
              </a:rPr>
              <a:t>divert an attacker</a:t>
            </a:r>
          </a:p>
          <a:p>
            <a:pPr marL="457200" lvl="0" indent="-228600" rtl="0">
              <a:lnSpc>
                <a:spcPct val="100000"/>
              </a:lnSpc>
              <a:spcBef>
                <a:spcPts val="0"/>
              </a:spcBef>
              <a:buClr>
                <a:schemeClr val="dk1"/>
              </a:buClr>
              <a:buSzPct val="100000"/>
            </a:pPr>
            <a:r>
              <a:rPr lang="en-US" sz="3000">
                <a:solidFill>
                  <a:schemeClr val="dk1"/>
                </a:solidFill>
              </a:rPr>
              <a:t>collect information about an attacker</a:t>
            </a:r>
          </a:p>
          <a:p>
            <a:pPr marL="457200" lvl="0" indent="-228600" rtl="0">
              <a:lnSpc>
                <a:spcPct val="100000"/>
              </a:lnSpc>
              <a:spcBef>
                <a:spcPts val="0"/>
              </a:spcBef>
              <a:buClr>
                <a:schemeClr val="dk1"/>
              </a:buClr>
              <a:buSzPct val="100000"/>
            </a:pPr>
            <a:r>
              <a:rPr lang="en-US" sz="3000">
                <a:solidFill>
                  <a:schemeClr val="dk1"/>
                </a:solidFill>
              </a:rPr>
              <a:t>encourage an attacker to stay long enough for administrators to respond</a:t>
            </a:r>
          </a:p>
        </p:txBody>
      </p:sp>
      <p:pic>
        <p:nvPicPr>
          <p:cNvPr id="591" name="Shape 591"/>
          <p:cNvPicPr preferRelativeResize="0"/>
          <p:nvPr/>
        </p:nvPicPr>
        <p:blipFill>
          <a:blip r:embed="rId3">
            <a:alphaModFix/>
          </a:blip>
          <a:stretch>
            <a:fillRect/>
          </a:stretch>
        </p:blipFill>
        <p:spPr>
          <a:xfrm>
            <a:off x="647772" y="2281287"/>
            <a:ext cx="3049649" cy="3539374"/>
          </a:xfrm>
          <a:prstGeom prst="rect">
            <a:avLst/>
          </a:prstGeom>
          <a:noFill/>
          <a:ln>
            <a:noFill/>
          </a:ln>
        </p:spPr>
      </p:pic>
      <p:pic>
        <p:nvPicPr>
          <p:cNvPr id="592" name="Shape 592"/>
          <p:cNvPicPr preferRelativeResize="0"/>
          <p:nvPr/>
        </p:nvPicPr>
        <p:blipFill>
          <a:blip r:embed="rId4">
            <a:alphaModFix/>
          </a:blip>
          <a:stretch>
            <a:fillRect/>
          </a:stretch>
        </p:blipFill>
        <p:spPr>
          <a:xfrm>
            <a:off x="2484050" y="829345"/>
            <a:ext cx="1213374" cy="1307199"/>
          </a:xfrm>
          <a:prstGeom prst="rect">
            <a:avLst/>
          </a:prstGeom>
          <a:noFill/>
          <a:ln>
            <a:noFill/>
          </a:ln>
        </p:spPr>
      </p:pic>
    </p:spTree>
  </p:cSld>
  <p:clrMapOvr>
    <a:masterClrMapping/>
  </p:clrMapOvr>
  <p:transition xmlns:p14="http://schemas.microsoft.com/office/powerpoint/2010/main" spd="slow">
    <p:cut/>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Shape 598"/>
          <p:cNvSpPr txBox="1">
            <a:spLocks noGrp="1"/>
          </p:cNvSpPr>
          <p:nvPr>
            <p:ph type="body" idx="1"/>
          </p:nvPr>
        </p:nvSpPr>
        <p:spPr>
          <a:xfrm>
            <a:off x="4185250" y="1741125"/>
            <a:ext cx="74691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a:solidFill>
                  <a:schemeClr val="dk1"/>
                </a:solidFill>
              </a:rPr>
              <a:t>Honeypots are filled with </a:t>
            </a:r>
            <a:r>
              <a:rPr lang="en-US" sz="3000" b="1">
                <a:solidFill>
                  <a:srgbClr val="6B9462"/>
                </a:solidFill>
              </a:rPr>
              <a:t>fabricated information</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b="1">
                <a:solidFill>
                  <a:srgbClr val="6B9462"/>
                </a:solidFill>
              </a:rPr>
              <a:t>Any accesses</a:t>
            </a:r>
            <a:r>
              <a:rPr lang="en-US" sz="3000">
                <a:solidFill>
                  <a:schemeClr val="dk1"/>
                </a:solidFill>
              </a:rPr>
              <a:t> to a honeypot trigger monitors and event loggers</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An attack against a honeypot is made to </a:t>
            </a:r>
            <a:r>
              <a:rPr lang="en-US" sz="3000" b="1">
                <a:solidFill>
                  <a:srgbClr val="6B9462"/>
                </a:solidFill>
              </a:rPr>
              <a:t>seem successful</a:t>
            </a:r>
          </a:p>
        </p:txBody>
      </p:sp>
      <p:sp>
        <p:nvSpPr>
          <p:cNvPr id="599" name="Shape 59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Honeypots</a:t>
            </a:r>
          </a:p>
        </p:txBody>
      </p:sp>
      <p:pic>
        <p:nvPicPr>
          <p:cNvPr id="600" name="Shape 600"/>
          <p:cNvPicPr preferRelativeResize="0"/>
          <p:nvPr/>
        </p:nvPicPr>
        <p:blipFill>
          <a:blip r:embed="rId3">
            <a:alphaModFix/>
          </a:blip>
          <a:stretch>
            <a:fillRect/>
          </a:stretch>
        </p:blipFill>
        <p:spPr>
          <a:xfrm>
            <a:off x="647772" y="2281287"/>
            <a:ext cx="3049649" cy="3539374"/>
          </a:xfrm>
          <a:prstGeom prst="rect">
            <a:avLst/>
          </a:prstGeom>
          <a:noFill/>
          <a:ln>
            <a:noFill/>
          </a:ln>
        </p:spPr>
      </p:pic>
      <p:pic>
        <p:nvPicPr>
          <p:cNvPr id="601" name="Shape 601"/>
          <p:cNvPicPr preferRelativeResize="0"/>
          <p:nvPr/>
        </p:nvPicPr>
        <p:blipFill>
          <a:blip r:embed="rId4">
            <a:alphaModFix/>
          </a:blip>
          <a:stretch>
            <a:fillRect/>
          </a:stretch>
        </p:blipFill>
        <p:spPr>
          <a:xfrm>
            <a:off x="2484050" y="829345"/>
            <a:ext cx="1213374" cy="1307199"/>
          </a:xfrm>
          <a:prstGeom prst="rect">
            <a:avLst/>
          </a:prstGeom>
          <a:noFill/>
          <a:ln>
            <a:noFill/>
          </a:ln>
        </p:spPr>
      </p:pic>
    </p:spTree>
  </p:cSld>
  <p:clrMapOvr>
    <a:masterClrMapping/>
  </p:clrMapOvr>
  <p:transition xmlns:p14="http://schemas.microsoft.com/office/powerpoint/2010/main" spd="slow">
    <p:cut/>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Shape 607"/>
          <p:cNvSpPr txBox="1">
            <a:spLocks noGrp="1"/>
          </p:cNvSpPr>
          <p:nvPr>
            <p:ph type="body" idx="1"/>
          </p:nvPr>
        </p:nvSpPr>
        <p:spPr>
          <a:xfrm>
            <a:off x="901274" y="1371600"/>
            <a:ext cx="102741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a:solidFill>
                  <a:schemeClr val="dk1"/>
                </a:solidFill>
              </a:rPr>
              <a:t>A honeypot has </a:t>
            </a:r>
            <a:r>
              <a:rPr lang="en-US" sz="3000" b="1">
                <a:solidFill>
                  <a:srgbClr val="6B9462"/>
                </a:solidFill>
              </a:rPr>
              <a:t>no production value</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There is </a:t>
            </a:r>
            <a:r>
              <a:rPr lang="en-US" sz="3000" b="1">
                <a:solidFill>
                  <a:srgbClr val="6B9462"/>
                </a:solidFill>
              </a:rPr>
              <a:t>no legitimate reason to access</a:t>
            </a:r>
            <a:r>
              <a:rPr lang="en-US" sz="3000">
                <a:solidFill>
                  <a:schemeClr val="dk1"/>
                </a:solidFill>
              </a:rPr>
              <a:t> a honeypot</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Any attempt to communicate with a honeypot is </a:t>
            </a:r>
            <a:r>
              <a:rPr lang="en-US" sz="3000" b="1">
                <a:solidFill>
                  <a:srgbClr val="6B9462"/>
                </a:solidFill>
              </a:rPr>
              <a:t>most likely a probe, scan, or attack</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If a honeypot </a:t>
            </a:r>
            <a:r>
              <a:rPr lang="en-US" sz="3000" b="1">
                <a:solidFill>
                  <a:srgbClr val="6B9462"/>
                </a:solidFill>
              </a:rPr>
              <a:t>initiates outbound traffic</a:t>
            </a:r>
            <a:r>
              <a:rPr lang="en-US" sz="3000">
                <a:solidFill>
                  <a:schemeClr val="dk1"/>
                </a:solidFill>
              </a:rPr>
              <a:t>, the system is most likely compromised</a:t>
            </a:r>
          </a:p>
        </p:txBody>
      </p:sp>
      <p:sp>
        <p:nvSpPr>
          <p:cNvPr id="608" name="Shape 608"/>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Honeypots</a:t>
            </a:r>
          </a:p>
        </p:txBody>
      </p:sp>
      <p:pic>
        <p:nvPicPr>
          <p:cNvPr id="609" name="Shape 609"/>
          <p:cNvPicPr preferRelativeResize="0"/>
          <p:nvPr/>
        </p:nvPicPr>
        <p:blipFill>
          <a:blip r:embed="rId3">
            <a:alphaModFix/>
          </a:blip>
          <a:stretch>
            <a:fillRect/>
          </a:stretch>
        </p:blipFill>
        <p:spPr>
          <a:xfrm>
            <a:off x="9730350" y="351650"/>
            <a:ext cx="1493074" cy="1732825"/>
          </a:xfrm>
          <a:prstGeom prst="rect">
            <a:avLst/>
          </a:prstGeom>
          <a:noFill/>
          <a:ln>
            <a:noFill/>
          </a:ln>
        </p:spPr>
      </p:pic>
    </p:spTree>
  </p:cSld>
  <p:clrMapOvr>
    <a:masterClrMapping/>
  </p:clrMapOvr>
  <p:transition xmlns:p14="http://schemas.microsoft.com/office/powerpoint/2010/main" spd="slow">
    <p:cut/>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Shape 61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Honeypot Classification</a:t>
            </a:r>
          </a:p>
        </p:txBody>
      </p:sp>
      <p:sp>
        <p:nvSpPr>
          <p:cNvPr id="616" name="Shape 616"/>
          <p:cNvSpPr txBox="1">
            <a:spLocks noGrp="1"/>
          </p:cNvSpPr>
          <p:nvPr>
            <p:ph type="body" idx="1"/>
          </p:nvPr>
        </p:nvSpPr>
        <p:spPr>
          <a:xfrm>
            <a:off x="812241" y="1371600"/>
            <a:ext cx="10363200" cy="4904699"/>
          </a:xfrm>
          <a:prstGeom prst="rect">
            <a:avLst/>
          </a:prstGeom>
        </p:spPr>
        <p:txBody>
          <a:bodyPr lIns="117825" tIns="117825" rIns="117825" bIns="117825" anchor="t" anchorCtr="0">
            <a:noAutofit/>
          </a:bodyPr>
          <a:lstStyle/>
          <a:p>
            <a:pPr marL="342900" lvl="1" indent="-228600" rtl="0">
              <a:lnSpc>
                <a:spcPct val="115000"/>
              </a:lnSpc>
              <a:spcBef>
                <a:spcPts val="0"/>
              </a:spcBef>
              <a:buClr>
                <a:srgbClr val="6699FF"/>
              </a:buClr>
              <a:buSzPct val="100000"/>
              <a:buFont typeface="Gloria Hallelujah"/>
            </a:pPr>
            <a:r>
              <a:rPr lang="en-US" sz="3000" b="1">
                <a:solidFill>
                  <a:srgbClr val="6699FF"/>
                </a:solidFill>
              </a:rPr>
              <a:t>Low interaction honeypot:</a:t>
            </a:r>
          </a:p>
          <a:p>
            <a:pPr marL="742950" lvl="2" indent="-266700" rtl="0">
              <a:lnSpc>
                <a:spcPct val="115000"/>
              </a:lnSpc>
              <a:spcBef>
                <a:spcPts val="400"/>
              </a:spcBef>
              <a:buClr>
                <a:schemeClr val="dk1"/>
              </a:buClr>
              <a:buSzPct val="100000"/>
              <a:buFont typeface="Gloria Hallelujah"/>
            </a:pPr>
            <a:r>
              <a:rPr lang="en-US" sz="3000">
                <a:solidFill>
                  <a:schemeClr val="dk1"/>
                </a:solidFill>
              </a:rPr>
              <a:t>Emulates particular IT services or systems well enough to provide a realistic initial interaction, but </a:t>
            </a:r>
            <a:r>
              <a:rPr lang="en-US" sz="3000" b="1">
                <a:solidFill>
                  <a:srgbClr val="6B9462"/>
                </a:solidFill>
              </a:rPr>
              <a:t>does not execute a full version</a:t>
            </a:r>
            <a:r>
              <a:rPr lang="en-US" sz="3000">
                <a:solidFill>
                  <a:schemeClr val="dk1"/>
                </a:solidFill>
              </a:rPr>
              <a:t> of those services or systems</a:t>
            </a:r>
          </a:p>
          <a:p>
            <a:pPr marL="742950" lvl="2" indent="-266700" rtl="0">
              <a:lnSpc>
                <a:spcPct val="115000"/>
              </a:lnSpc>
              <a:spcBef>
                <a:spcPts val="400"/>
              </a:spcBef>
              <a:buClr>
                <a:schemeClr val="dk1"/>
              </a:buClr>
              <a:buSzPct val="100000"/>
              <a:buFont typeface="Gloria Hallelujah"/>
            </a:pPr>
            <a:r>
              <a:rPr lang="en-US" sz="3000">
                <a:solidFill>
                  <a:schemeClr val="dk1"/>
                </a:solidFill>
              </a:rPr>
              <a:t>Provides a </a:t>
            </a:r>
            <a:r>
              <a:rPr lang="en-US" sz="3000" b="1">
                <a:solidFill>
                  <a:srgbClr val="6B9462"/>
                </a:solidFill>
              </a:rPr>
              <a:t>less realistic target</a:t>
            </a:r>
          </a:p>
          <a:p>
            <a:pPr marL="742950" lvl="2" indent="-266700" rtl="0">
              <a:lnSpc>
                <a:spcPct val="115000"/>
              </a:lnSpc>
              <a:spcBef>
                <a:spcPts val="400"/>
              </a:spcBef>
              <a:buClr>
                <a:schemeClr val="dk1"/>
              </a:buClr>
              <a:buSzPct val="100000"/>
              <a:buFont typeface="Gloria Hallelujah"/>
            </a:pPr>
            <a:r>
              <a:rPr lang="en-US" sz="3000">
                <a:solidFill>
                  <a:schemeClr val="dk1"/>
                </a:solidFill>
              </a:rPr>
              <a:t>Often </a:t>
            </a:r>
            <a:r>
              <a:rPr lang="en-US" sz="3000" b="1">
                <a:solidFill>
                  <a:srgbClr val="6B9462"/>
                </a:solidFill>
              </a:rPr>
              <a:t>sufficient for use as a component</a:t>
            </a:r>
            <a:r>
              <a:rPr lang="en-US" sz="3000">
                <a:solidFill>
                  <a:schemeClr val="dk1"/>
                </a:solidFill>
              </a:rPr>
              <a:t> of a distributed IDS to warn of imminent attack</a:t>
            </a:r>
          </a:p>
        </p:txBody>
      </p:sp>
      <p:pic>
        <p:nvPicPr>
          <p:cNvPr id="617" name="Shape 617"/>
          <p:cNvPicPr preferRelativeResize="0"/>
          <p:nvPr/>
        </p:nvPicPr>
        <p:blipFill>
          <a:blip r:embed="rId3">
            <a:alphaModFix/>
          </a:blip>
          <a:stretch>
            <a:fillRect/>
          </a:stretch>
        </p:blipFill>
        <p:spPr>
          <a:xfrm>
            <a:off x="10275875" y="228600"/>
            <a:ext cx="1493074" cy="1732825"/>
          </a:xfrm>
          <a:prstGeom prst="rect">
            <a:avLst/>
          </a:prstGeom>
          <a:noFill/>
          <a:ln>
            <a:noFill/>
          </a:ln>
        </p:spPr>
      </p:pic>
      <p:pic>
        <p:nvPicPr>
          <p:cNvPr id="618" name="Shape 618"/>
          <p:cNvPicPr preferRelativeResize="0"/>
          <p:nvPr/>
        </p:nvPicPr>
        <p:blipFill>
          <a:blip r:embed="rId4">
            <a:alphaModFix/>
          </a:blip>
          <a:stretch>
            <a:fillRect/>
          </a:stretch>
        </p:blipFill>
        <p:spPr>
          <a:xfrm>
            <a:off x="9342050" y="344148"/>
            <a:ext cx="846450" cy="911899"/>
          </a:xfrm>
          <a:prstGeom prst="rect">
            <a:avLst/>
          </a:prstGeom>
          <a:noFill/>
          <a:ln>
            <a:noFill/>
          </a:ln>
        </p:spPr>
      </p:pic>
    </p:spTree>
  </p:cSld>
  <p:clrMapOvr>
    <a:masterClrMapping/>
  </p:clrMapOvr>
  <p:transition xmlns:p14="http://schemas.microsoft.com/office/powerpoint/2010/main" spd="slow">
    <p:cut/>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Shape 624"/>
          <p:cNvSpPr txBox="1">
            <a:spLocks noGrp="1"/>
          </p:cNvSpPr>
          <p:nvPr>
            <p:ph type="body" idx="1"/>
          </p:nvPr>
        </p:nvSpPr>
        <p:spPr>
          <a:xfrm>
            <a:off x="812241" y="1371600"/>
            <a:ext cx="10363200" cy="4904699"/>
          </a:xfrm>
          <a:prstGeom prst="rect">
            <a:avLst/>
          </a:prstGeom>
        </p:spPr>
        <p:txBody>
          <a:bodyPr lIns="117825" tIns="117825" rIns="117825" bIns="117825" anchor="t" anchorCtr="0">
            <a:noAutofit/>
          </a:bodyPr>
          <a:lstStyle/>
          <a:p>
            <a:pPr marL="342900" lvl="1" indent="-228600" rtl="0">
              <a:lnSpc>
                <a:spcPct val="115000"/>
              </a:lnSpc>
              <a:spcBef>
                <a:spcPts val="480"/>
              </a:spcBef>
              <a:buClr>
                <a:srgbClr val="6699FF"/>
              </a:buClr>
              <a:buSzPct val="100000"/>
              <a:buFont typeface="Gloria Hallelujah"/>
            </a:pPr>
            <a:r>
              <a:rPr lang="en-US" sz="3000" b="1">
                <a:solidFill>
                  <a:srgbClr val="6699FF"/>
                </a:solidFill>
              </a:rPr>
              <a:t>High interaction honeypot</a:t>
            </a:r>
          </a:p>
          <a:p>
            <a:pPr marL="742950" lvl="2" indent="-266700" rtl="0">
              <a:lnSpc>
                <a:spcPct val="115000"/>
              </a:lnSpc>
              <a:spcBef>
                <a:spcPts val="400"/>
              </a:spcBef>
              <a:buClr>
                <a:schemeClr val="dk1"/>
              </a:buClr>
              <a:buSzPct val="100000"/>
              <a:buFont typeface="Gloria Hallelujah"/>
            </a:pPr>
            <a:r>
              <a:rPr lang="en-US" sz="3000">
                <a:solidFill>
                  <a:schemeClr val="dk1"/>
                </a:solidFill>
              </a:rPr>
              <a:t>A </a:t>
            </a:r>
            <a:r>
              <a:rPr lang="en-US" sz="3000" b="1">
                <a:solidFill>
                  <a:srgbClr val="6B9462"/>
                </a:solidFill>
              </a:rPr>
              <a:t>real system, with a full operating system</a:t>
            </a:r>
            <a:r>
              <a:rPr lang="en-US" sz="3000">
                <a:solidFill>
                  <a:schemeClr val="dk1"/>
                </a:solidFill>
              </a:rPr>
              <a:t>, services and applications, which are instrumented and deployed where they can be accessed by attackers</a:t>
            </a:r>
          </a:p>
          <a:p>
            <a:pPr marL="742950" lvl="2" indent="-266700" rtl="0">
              <a:lnSpc>
                <a:spcPct val="115000"/>
              </a:lnSpc>
              <a:spcBef>
                <a:spcPts val="400"/>
              </a:spcBef>
              <a:buClr>
                <a:schemeClr val="dk1"/>
              </a:buClr>
              <a:buSzPct val="100000"/>
              <a:buFont typeface="Gloria Hallelujah"/>
            </a:pPr>
            <a:r>
              <a:rPr lang="en-US" sz="3000" b="1">
                <a:solidFill>
                  <a:srgbClr val="6B9462"/>
                </a:solidFill>
              </a:rPr>
              <a:t>More realistic target</a:t>
            </a:r>
            <a:r>
              <a:rPr lang="en-US" sz="3000">
                <a:solidFill>
                  <a:schemeClr val="dk1"/>
                </a:solidFill>
              </a:rPr>
              <a:t> that may occupy an attacker for an extended period</a:t>
            </a:r>
          </a:p>
          <a:p>
            <a:pPr marL="742950" lvl="2" indent="-266700" rtl="0">
              <a:lnSpc>
                <a:spcPct val="115000"/>
              </a:lnSpc>
              <a:spcBef>
                <a:spcPts val="400"/>
              </a:spcBef>
              <a:buClr>
                <a:schemeClr val="dk1"/>
              </a:buClr>
              <a:buSzPct val="100000"/>
              <a:buFont typeface="Gloria Hallelujah"/>
            </a:pPr>
            <a:r>
              <a:rPr lang="en-US" sz="3000">
                <a:solidFill>
                  <a:schemeClr val="dk1"/>
                </a:solidFill>
              </a:rPr>
              <a:t>However, it </a:t>
            </a:r>
            <a:r>
              <a:rPr lang="en-US" sz="3000" b="1">
                <a:solidFill>
                  <a:srgbClr val="6B9462"/>
                </a:solidFill>
              </a:rPr>
              <a:t>requires significantly more resources</a:t>
            </a:r>
          </a:p>
        </p:txBody>
      </p:sp>
      <p:sp>
        <p:nvSpPr>
          <p:cNvPr id="625" name="Shape 625"/>
          <p:cNvSpPr txBox="1">
            <a:spLocks noGrp="1"/>
          </p:cNvSpPr>
          <p:nvPr>
            <p:ph type="title"/>
          </p:nvPr>
        </p:nvSpPr>
        <p:spPr>
          <a:xfrm>
            <a:off x="237681" y="228600"/>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Honeypot Classification</a:t>
            </a:r>
          </a:p>
        </p:txBody>
      </p:sp>
      <p:pic>
        <p:nvPicPr>
          <p:cNvPr id="626" name="Shape 626"/>
          <p:cNvPicPr preferRelativeResize="0"/>
          <p:nvPr/>
        </p:nvPicPr>
        <p:blipFill>
          <a:blip r:embed="rId3">
            <a:alphaModFix/>
          </a:blip>
          <a:stretch>
            <a:fillRect/>
          </a:stretch>
        </p:blipFill>
        <p:spPr>
          <a:xfrm>
            <a:off x="10431725" y="219837"/>
            <a:ext cx="1493074" cy="1732825"/>
          </a:xfrm>
          <a:prstGeom prst="rect">
            <a:avLst/>
          </a:prstGeom>
          <a:noFill/>
          <a:ln>
            <a:noFill/>
          </a:ln>
        </p:spPr>
      </p:pic>
      <p:pic>
        <p:nvPicPr>
          <p:cNvPr id="627" name="Shape 627"/>
          <p:cNvPicPr preferRelativeResize="0"/>
          <p:nvPr/>
        </p:nvPicPr>
        <p:blipFill>
          <a:blip r:embed="rId4">
            <a:alphaModFix/>
          </a:blip>
          <a:stretch>
            <a:fillRect/>
          </a:stretch>
        </p:blipFill>
        <p:spPr>
          <a:xfrm>
            <a:off x="9485075" y="99223"/>
            <a:ext cx="846450" cy="911899"/>
          </a:xfrm>
          <a:prstGeom prst="rect">
            <a:avLst/>
          </a:prstGeom>
          <a:noFill/>
          <a:ln>
            <a:noFill/>
          </a:ln>
        </p:spPr>
      </p:pic>
      <p:pic>
        <p:nvPicPr>
          <p:cNvPr id="628" name="Shape 628"/>
          <p:cNvPicPr preferRelativeResize="0"/>
          <p:nvPr/>
        </p:nvPicPr>
        <p:blipFill>
          <a:blip r:embed="rId4">
            <a:alphaModFix/>
          </a:blip>
          <a:stretch>
            <a:fillRect/>
          </a:stretch>
        </p:blipFill>
        <p:spPr>
          <a:xfrm>
            <a:off x="9509075" y="1200373"/>
            <a:ext cx="846450" cy="911899"/>
          </a:xfrm>
          <a:prstGeom prst="rect">
            <a:avLst/>
          </a:prstGeom>
          <a:noFill/>
          <a:ln>
            <a:noFill/>
          </a:ln>
        </p:spPr>
      </p:pic>
      <p:pic>
        <p:nvPicPr>
          <p:cNvPr id="629" name="Shape 629"/>
          <p:cNvPicPr preferRelativeResize="0"/>
          <p:nvPr/>
        </p:nvPicPr>
        <p:blipFill>
          <a:blip r:embed="rId4">
            <a:alphaModFix/>
          </a:blip>
          <a:stretch>
            <a:fillRect/>
          </a:stretch>
        </p:blipFill>
        <p:spPr>
          <a:xfrm>
            <a:off x="8538425" y="916148"/>
            <a:ext cx="846450" cy="911899"/>
          </a:xfrm>
          <a:prstGeom prst="rect">
            <a:avLst/>
          </a:prstGeom>
          <a:noFill/>
          <a:ln>
            <a:noFill/>
          </a:ln>
        </p:spPr>
      </p:pic>
    </p:spTree>
  </p:cSld>
  <p:clrMapOvr>
    <a:masterClrMapping/>
  </p:clrMapOvr>
  <p:transition xmlns:p14="http://schemas.microsoft.com/office/powerpoint/2010/main" spd="slow">
    <p:cut/>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Shape 635"/>
          <p:cNvPicPr preferRelativeResize="0"/>
          <p:nvPr/>
        </p:nvPicPr>
        <p:blipFill>
          <a:blip r:embed="rId3">
            <a:alphaModFix/>
          </a:blip>
          <a:stretch>
            <a:fillRect/>
          </a:stretch>
        </p:blipFill>
        <p:spPr>
          <a:xfrm>
            <a:off x="1907625" y="841837"/>
            <a:ext cx="8172450" cy="5686425"/>
          </a:xfrm>
          <a:prstGeom prst="rect">
            <a:avLst/>
          </a:prstGeom>
          <a:noFill/>
          <a:ln>
            <a:noFill/>
          </a:ln>
        </p:spPr>
      </p:pic>
      <p:sp>
        <p:nvSpPr>
          <p:cNvPr id="636" name="Shape 636"/>
          <p:cNvSpPr txBox="1">
            <a:spLocks noGrp="1"/>
          </p:cNvSpPr>
          <p:nvPr>
            <p:ph type="title"/>
          </p:nvPr>
        </p:nvSpPr>
        <p:spPr>
          <a:xfrm>
            <a:off x="812241" y="-234850"/>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Honeypot Deployment</a:t>
            </a:r>
          </a:p>
        </p:txBody>
      </p:sp>
    </p:spTree>
  </p:cSld>
  <p:clrMapOvr>
    <a:masterClrMapping/>
  </p:clrMapOvr>
  <p:transition xmlns:p14="http://schemas.microsoft.com/office/powerpoint/2010/main" spd="slow">
    <p:cut/>
  </p:transition>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41"/>
        <p:cNvGrpSpPr/>
        <p:nvPr/>
      </p:nvGrpSpPr>
      <p:grpSpPr>
        <a:xfrm>
          <a:off x="0" y="0"/>
          <a:ext cx="0" cy="0"/>
          <a:chOff x="0" y="0"/>
          <a:chExt cx="0" cy="0"/>
        </a:xfrm>
      </p:grpSpPr>
      <p:sp>
        <p:nvSpPr>
          <p:cNvPr id="642" name="Shape 642"/>
          <p:cNvSpPr txBox="1">
            <a:spLocks noGrp="1"/>
          </p:cNvSpPr>
          <p:nvPr>
            <p:ph type="title"/>
          </p:nvPr>
        </p:nvSpPr>
        <p:spPr>
          <a:xfrm>
            <a:off x="487248" y="210793"/>
            <a:ext cx="78684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Honeypot Quiz</a:t>
            </a:r>
          </a:p>
        </p:txBody>
      </p:sp>
      <p:sp>
        <p:nvSpPr>
          <p:cNvPr id="643" name="Shape 643"/>
          <p:cNvSpPr txBox="1">
            <a:spLocks noGrp="1"/>
          </p:cNvSpPr>
          <p:nvPr>
            <p:ph type="body" idx="1"/>
          </p:nvPr>
        </p:nvSpPr>
        <p:spPr>
          <a:xfrm>
            <a:off x="2521298" y="1379675"/>
            <a:ext cx="9021300"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Put </a:t>
            </a:r>
            <a:r>
              <a:rPr lang="en-US" sz="3000" b="1">
                <a:solidFill>
                  <a:srgbClr val="6699FF"/>
                </a:solidFill>
              </a:rPr>
              <a:t>True (T)</a:t>
            </a:r>
            <a:r>
              <a:rPr lang="en-US" sz="3000">
                <a:solidFill>
                  <a:schemeClr val="dk1"/>
                </a:solidFill>
              </a:rPr>
              <a:t> next to each true statement and </a:t>
            </a:r>
            <a:r>
              <a:rPr lang="en-US" sz="3000" b="1">
                <a:solidFill>
                  <a:srgbClr val="6699FF"/>
                </a:solidFill>
              </a:rPr>
              <a:t>False (F)</a:t>
            </a:r>
            <a:r>
              <a:rPr lang="en-US" sz="3000">
                <a:solidFill>
                  <a:schemeClr val="dk1"/>
                </a:solidFill>
              </a:rPr>
              <a:t> next to each false statement.</a:t>
            </a:r>
          </a:p>
          <a:p>
            <a:pPr marL="190500" lvl="0" indent="0" rtl="0">
              <a:spcBef>
                <a:spcPts val="0"/>
              </a:spcBef>
              <a:buNone/>
            </a:pPr>
            <a:endParaRPr sz="3000"/>
          </a:p>
        </p:txBody>
      </p:sp>
      <p:pic>
        <p:nvPicPr>
          <p:cNvPr id="644" name="Shape 644"/>
          <p:cNvPicPr preferRelativeResize="0"/>
          <p:nvPr/>
        </p:nvPicPr>
        <p:blipFill>
          <a:blip r:embed="rId3">
            <a:alphaModFix/>
          </a:blip>
          <a:stretch>
            <a:fillRect/>
          </a:stretch>
        </p:blipFill>
        <p:spPr>
          <a:xfrm>
            <a:off x="696371" y="727071"/>
            <a:ext cx="1617449" cy="1785496"/>
          </a:xfrm>
          <a:prstGeom prst="rect">
            <a:avLst/>
          </a:prstGeom>
          <a:noFill/>
          <a:ln>
            <a:noFill/>
          </a:ln>
        </p:spPr>
      </p:pic>
      <p:sp>
        <p:nvSpPr>
          <p:cNvPr id="645" name="Shape 645"/>
          <p:cNvSpPr/>
          <p:nvPr/>
        </p:nvSpPr>
        <p:spPr>
          <a:xfrm>
            <a:off x="1179750" y="30235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46" name="Shape 646"/>
          <p:cNvSpPr txBox="1"/>
          <p:nvPr/>
        </p:nvSpPr>
        <p:spPr>
          <a:xfrm>
            <a:off x="1959850" y="3023550"/>
            <a:ext cx="9744900" cy="3000000"/>
          </a:xfrm>
          <a:prstGeom prst="rect">
            <a:avLst/>
          </a:prstGeom>
          <a:noFill/>
          <a:ln>
            <a:noFill/>
          </a:ln>
        </p:spPr>
        <p:txBody>
          <a:bodyPr lIns="91425" tIns="91425" rIns="91425" bIns="91425" anchor="ctr" anchorCtr="0">
            <a:noAutofit/>
          </a:bodyPr>
          <a:lstStyle/>
          <a:p>
            <a:pPr lvl="0" rtl="0">
              <a:spcBef>
                <a:spcPts val="0"/>
              </a:spcBef>
              <a:buNone/>
            </a:pPr>
            <a:endParaRPr sz="3000">
              <a:solidFill>
                <a:schemeClr val="dk1"/>
              </a:solidFill>
              <a:latin typeface="Gloria Hallelujah"/>
              <a:ea typeface="Gloria Hallelujah"/>
              <a:cs typeface="Gloria Hallelujah"/>
              <a:sym typeface="Gloria Hallelujah"/>
            </a:endParaRPr>
          </a:p>
          <a:p>
            <a:pPr lvl="0" rtl="0">
              <a:spcBef>
                <a:spcPts val="640"/>
              </a:spcBef>
              <a:buNone/>
            </a:pPr>
            <a:r>
              <a:rPr lang="en-US" sz="3000">
                <a:solidFill>
                  <a:schemeClr val="dk1"/>
                </a:solidFill>
                <a:latin typeface="Gloria Hallelujah"/>
                <a:ea typeface="Gloria Hallelujah"/>
                <a:cs typeface="Gloria Hallelujah"/>
                <a:sym typeface="Gloria Hallelujah"/>
              </a:rPr>
              <a:t>A common location for a NIDS sensor is just inside the external firewall </a:t>
            </a:r>
          </a:p>
          <a:p>
            <a:pPr lvl="0" rtl="0">
              <a:spcBef>
                <a:spcPts val="640"/>
              </a:spcBef>
              <a:buNone/>
            </a:pPr>
            <a:r>
              <a:rPr lang="en-US" sz="3000">
                <a:solidFill>
                  <a:schemeClr val="dk1"/>
                </a:solidFill>
                <a:latin typeface="Gloria Hallelujah"/>
                <a:ea typeface="Gloria Hallelujah"/>
                <a:cs typeface="Gloria Hallelujah"/>
                <a:sym typeface="Gloria Hallelujah"/>
              </a:rPr>
              <a:t>A Honeypot can be a workstation that a users uses for work </a:t>
            </a:r>
          </a:p>
          <a:p>
            <a:pPr lvl="0" rtl="0">
              <a:spcBef>
                <a:spcPts val="640"/>
              </a:spcBef>
              <a:buNone/>
            </a:pPr>
            <a:r>
              <a:rPr lang="en-US" sz="3000">
                <a:solidFill>
                  <a:schemeClr val="dk1"/>
                </a:solidFill>
                <a:latin typeface="Gloria Hallelujah"/>
                <a:ea typeface="Gloria Hallelujah"/>
                <a:cs typeface="Gloria Hallelujah"/>
                <a:sym typeface="Gloria Hallelujah"/>
              </a:rPr>
              <a:t>There is no benefit of deploying a NIDS or Honeypot outside of the external firewall</a:t>
            </a:r>
          </a:p>
          <a:p>
            <a:pPr marL="444500" lvl="0" indent="-254000" rtl="0">
              <a:lnSpc>
                <a:spcPct val="150000"/>
              </a:lnSpc>
              <a:spcBef>
                <a:spcPts val="800"/>
              </a:spcBef>
              <a:buNone/>
            </a:pPr>
            <a:endParaRPr sz="3000">
              <a:solidFill>
                <a:schemeClr val="dk1"/>
              </a:solidFill>
              <a:latin typeface="Gloria Hallelujah"/>
              <a:ea typeface="Gloria Hallelujah"/>
              <a:cs typeface="Gloria Hallelujah"/>
              <a:sym typeface="Gloria Hallelujah"/>
            </a:endParaRPr>
          </a:p>
        </p:txBody>
      </p:sp>
      <p:sp>
        <p:nvSpPr>
          <p:cNvPr id="647" name="Shape 647"/>
          <p:cNvSpPr/>
          <p:nvPr/>
        </p:nvSpPr>
        <p:spPr>
          <a:xfrm>
            <a:off x="1179750" y="40120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48" name="Shape 648"/>
          <p:cNvSpPr/>
          <p:nvPr/>
        </p:nvSpPr>
        <p:spPr>
          <a:xfrm>
            <a:off x="1179750" y="5073089"/>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Shape 65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Evaluating IDS</a:t>
            </a:r>
          </a:p>
        </p:txBody>
      </p:sp>
      <p:sp>
        <p:nvSpPr>
          <p:cNvPr id="655" name="Shape 655"/>
          <p:cNvSpPr txBox="1">
            <a:spLocks noGrp="1"/>
          </p:cNvSpPr>
          <p:nvPr>
            <p:ph type="body" idx="1"/>
          </p:nvPr>
        </p:nvSpPr>
        <p:spPr>
          <a:xfrm>
            <a:off x="4603872" y="1827425"/>
            <a:ext cx="6781200"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6B9462"/>
                </a:solidFill>
              </a:rPr>
              <a:t>Detection rate or True Positive(TP) rate:</a:t>
            </a:r>
            <a:r>
              <a:rPr lang="en-US" sz="3000">
                <a:solidFill>
                  <a:schemeClr val="dk1"/>
                </a:solidFill>
              </a:rPr>
              <a:t> given that there is an intrusion, how likely will the IDS correct output an alert. </a:t>
            </a:r>
          </a:p>
          <a:p>
            <a:pPr marL="0" lvl="0" indent="0" rtl="0">
              <a:lnSpc>
                <a:spcPct val="100000"/>
              </a:lnSpc>
              <a:spcBef>
                <a:spcPts val="0"/>
              </a:spcBef>
              <a:buClr>
                <a:schemeClr val="dk1"/>
              </a:buClr>
              <a:buFont typeface="Arial"/>
              <a:buNone/>
            </a:pPr>
            <a:endParaRPr sz="3000">
              <a:solidFill>
                <a:srgbClr val="6699FF"/>
              </a:solidFill>
            </a:endParaRPr>
          </a:p>
          <a:p>
            <a:pPr marL="0" lvl="0" indent="0" rtl="0">
              <a:lnSpc>
                <a:spcPct val="100000"/>
              </a:lnSpc>
              <a:spcBef>
                <a:spcPts val="0"/>
              </a:spcBef>
              <a:buClr>
                <a:schemeClr val="dk1"/>
              </a:buClr>
              <a:buSzPct val="36666"/>
              <a:buFont typeface="Arial"/>
              <a:buNone/>
            </a:pPr>
            <a:r>
              <a:rPr lang="en-US" sz="3000" b="1">
                <a:solidFill>
                  <a:srgbClr val="6699FF"/>
                </a:solidFill>
              </a:rPr>
              <a:t>False Negative Rate: FN  = 1 - TP</a:t>
            </a:r>
          </a:p>
          <a:p>
            <a:pPr>
              <a:spcBef>
                <a:spcPts val="0"/>
              </a:spcBef>
              <a:buNone/>
            </a:pPr>
            <a:endParaRPr sz="3000"/>
          </a:p>
        </p:txBody>
      </p:sp>
      <p:pic>
        <p:nvPicPr>
          <p:cNvPr id="656" name="Shape 656"/>
          <p:cNvPicPr preferRelativeResize="0"/>
          <p:nvPr/>
        </p:nvPicPr>
        <p:blipFill>
          <a:blip r:embed="rId3">
            <a:alphaModFix/>
          </a:blip>
          <a:stretch>
            <a:fillRect/>
          </a:stretch>
        </p:blipFill>
        <p:spPr>
          <a:xfrm>
            <a:off x="905337" y="1718600"/>
            <a:ext cx="3419475" cy="3524250"/>
          </a:xfrm>
          <a:prstGeom prst="rect">
            <a:avLst/>
          </a:prstGeom>
          <a:noFill/>
          <a:ln>
            <a:noFill/>
          </a:ln>
        </p:spPr>
      </p:pic>
    </p:spTree>
  </p:cSld>
  <p:clrMapOvr>
    <a:masterClrMapping/>
  </p:clrMapOvr>
  <p:transition xmlns:p14="http://schemas.microsoft.com/office/powerpoint/2010/mai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2441508" y="1147275"/>
            <a:ext cx="10363200" cy="1143000"/>
          </a:xfrm>
          <a:prstGeom prst="rect">
            <a:avLst/>
          </a:prstGeom>
        </p:spPr>
        <p:txBody>
          <a:bodyPr lIns="117825" tIns="117825" rIns="117825" bIns="117825" anchor="ctr" anchorCtr="0">
            <a:noAutofit/>
          </a:bodyPr>
          <a:lstStyle/>
          <a:p>
            <a:pPr rtl="0">
              <a:spcBef>
                <a:spcPts val="0"/>
              </a:spcBef>
              <a:buNone/>
            </a:pPr>
            <a:r>
              <a:rPr lang="en-US">
                <a:solidFill>
                  <a:srgbClr val="9B37AA"/>
                </a:solidFill>
              </a:rPr>
              <a:t>Intruder</a:t>
            </a:r>
          </a:p>
          <a:p>
            <a:pPr lvl="0" rtl="0">
              <a:spcBef>
                <a:spcPts val="0"/>
              </a:spcBef>
              <a:buNone/>
            </a:pPr>
            <a:r>
              <a:rPr lang="en-US">
                <a:solidFill>
                  <a:srgbClr val="9B37AA"/>
                </a:solidFill>
              </a:rPr>
              <a:t>Behavior</a:t>
            </a:r>
          </a:p>
        </p:txBody>
      </p:sp>
      <p:pic>
        <p:nvPicPr>
          <p:cNvPr id="85" name="Shape 85"/>
          <p:cNvPicPr preferRelativeResize="0"/>
          <p:nvPr/>
        </p:nvPicPr>
        <p:blipFill>
          <a:blip r:embed="rId3">
            <a:alphaModFix/>
          </a:blip>
          <a:stretch>
            <a:fillRect/>
          </a:stretch>
        </p:blipFill>
        <p:spPr>
          <a:xfrm>
            <a:off x="5262675" y="571637"/>
            <a:ext cx="5455549" cy="54468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Shape 662"/>
          <p:cNvSpPr txBox="1">
            <a:spLocks noGrp="1"/>
          </p:cNvSpPr>
          <p:nvPr>
            <p:ph type="body" idx="1"/>
          </p:nvPr>
        </p:nvSpPr>
        <p:spPr>
          <a:xfrm>
            <a:off x="4703246" y="1999350"/>
            <a:ext cx="6472199"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6B9462"/>
                </a:solidFill>
              </a:rPr>
              <a:t>False alarm or False Positive (FP) rate:</a:t>
            </a:r>
            <a:r>
              <a:rPr lang="en-US" sz="3000">
                <a:solidFill>
                  <a:schemeClr val="dk1"/>
                </a:solidFill>
              </a:rPr>
              <a:t> given that there is no intrusion, how likely is the IDS to falsely output an alert.</a:t>
            </a:r>
          </a:p>
          <a:p>
            <a:pPr marL="0" lvl="0" indent="0" rtl="0">
              <a:lnSpc>
                <a:spcPct val="100000"/>
              </a:lnSpc>
              <a:spcBef>
                <a:spcPts val="0"/>
              </a:spcBef>
              <a:buClr>
                <a:schemeClr val="dk1"/>
              </a:buClr>
              <a:buFont typeface="Arial"/>
              <a:buNone/>
            </a:pPr>
            <a:endParaRPr sz="3000">
              <a:solidFill>
                <a:schemeClr val="dk1"/>
              </a:solidFill>
            </a:endParaRPr>
          </a:p>
          <a:p>
            <a:pPr marL="0" lvl="0" indent="0" rtl="0">
              <a:lnSpc>
                <a:spcPct val="100000"/>
              </a:lnSpc>
              <a:spcBef>
                <a:spcPts val="0"/>
              </a:spcBef>
              <a:buClr>
                <a:schemeClr val="dk1"/>
              </a:buClr>
              <a:buSzPct val="36666"/>
              <a:buFont typeface="Arial"/>
              <a:buNone/>
            </a:pPr>
            <a:r>
              <a:rPr lang="en-US" sz="3000" b="1">
                <a:solidFill>
                  <a:srgbClr val="6699FF"/>
                </a:solidFill>
              </a:rPr>
              <a:t>True Negative Rate: TN = 1 - FP</a:t>
            </a:r>
          </a:p>
          <a:p>
            <a:pPr lvl="0" rtl="0">
              <a:spcBef>
                <a:spcPts val="0"/>
              </a:spcBef>
              <a:buNone/>
            </a:pPr>
            <a:endParaRPr sz="3000">
              <a:solidFill>
                <a:schemeClr val="dk1"/>
              </a:solidFill>
            </a:endParaRPr>
          </a:p>
        </p:txBody>
      </p:sp>
      <p:sp>
        <p:nvSpPr>
          <p:cNvPr id="663" name="Shape 66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Evaluating IDS</a:t>
            </a:r>
          </a:p>
        </p:txBody>
      </p:sp>
      <p:pic>
        <p:nvPicPr>
          <p:cNvPr id="664" name="Shape 664"/>
          <p:cNvPicPr preferRelativeResize="0"/>
          <p:nvPr/>
        </p:nvPicPr>
        <p:blipFill>
          <a:blip r:embed="rId3">
            <a:alphaModFix/>
          </a:blip>
          <a:stretch>
            <a:fillRect/>
          </a:stretch>
        </p:blipFill>
        <p:spPr>
          <a:xfrm>
            <a:off x="905337" y="1718600"/>
            <a:ext cx="3419475" cy="3524250"/>
          </a:xfrm>
          <a:prstGeom prst="rect">
            <a:avLst/>
          </a:prstGeom>
          <a:noFill/>
          <a:ln>
            <a:noFill/>
          </a:ln>
        </p:spPr>
      </p:pic>
    </p:spTree>
  </p:cSld>
  <p:clrMapOvr>
    <a:masterClrMapping/>
  </p:clrMapOvr>
  <p:transition xmlns:p14="http://schemas.microsoft.com/office/powerpoint/2010/main" spd="slow">
    <p:cut/>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Shape 670"/>
          <p:cNvSpPr txBox="1">
            <a:spLocks noGrp="1"/>
          </p:cNvSpPr>
          <p:nvPr>
            <p:ph type="body" idx="1"/>
          </p:nvPr>
        </p:nvSpPr>
        <p:spPr>
          <a:xfrm>
            <a:off x="5283350" y="2241800"/>
            <a:ext cx="5985300" cy="49046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b="1">
                <a:solidFill>
                  <a:srgbClr val="6B9462"/>
                </a:solidFill>
              </a:rPr>
              <a:t>Bayesian detection rate: </a:t>
            </a:r>
            <a:r>
              <a:rPr lang="en-US" sz="3000">
                <a:solidFill>
                  <a:schemeClr val="dk1"/>
                </a:solidFill>
              </a:rPr>
              <a:t>given that the IDS produces an alert, how likely is it that an intrusion actually occurs? </a:t>
            </a:r>
          </a:p>
          <a:p>
            <a:pPr lvl="0" rtl="0">
              <a:spcBef>
                <a:spcPts val="0"/>
              </a:spcBef>
              <a:buNone/>
            </a:pPr>
            <a:endParaRPr sz="3000">
              <a:solidFill>
                <a:schemeClr val="dk1"/>
              </a:solidFill>
            </a:endParaRPr>
          </a:p>
        </p:txBody>
      </p:sp>
      <p:sp>
        <p:nvSpPr>
          <p:cNvPr id="671" name="Shape 67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Evaluating IDS</a:t>
            </a:r>
          </a:p>
        </p:txBody>
      </p:sp>
      <p:pic>
        <p:nvPicPr>
          <p:cNvPr id="672" name="Shape 672"/>
          <p:cNvPicPr preferRelativeResize="0"/>
          <p:nvPr/>
        </p:nvPicPr>
        <p:blipFill>
          <a:blip r:embed="rId3">
            <a:alphaModFix/>
          </a:blip>
          <a:stretch>
            <a:fillRect/>
          </a:stretch>
        </p:blipFill>
        <p:spPr>
          <a:xfrm>
            <a:off x="905337" y="1718600"/>
            <a:ext cx="3419475" cy="3524250"/>
          </a:xfrm>
          <a:prstGeom prst="rect">
            <a:avLst/>
          </a:prstGeom>
          <a:noFill/>
          <a:ln>
            <a:noFill/>
          </a:ln>
        </p:spPr>
      </p:pic>
    </p:spTree>
  </p:cSld>
  <p:clrMapOvr>
    <a:masterClrMapping/>
  </p:clrMapOvr>
  <p:transition xmlns:p14="http://schemas.microsoft.com/office/powerpoint/2010/main" spd="slow">
    <p:cut/>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Shape 678"/>
          <p:cNvSpPr txBox="1">
            <a:spLocks noGrp="1"/>
          </p:cNvSpPr>
          <p:nvPr>
            <p:ph type="body" idx="1"/>
          </p:nvPr>
        </p:nvSpPr>
        <p:spPr>
          <a:xfrm>
            <a:off x="1209825" y="1142400"/>
            <a:ext cx="9091499" cy="4904699"/>
          </a:xfrm>
          <a:prstGeom prst="rect">
            <a:avLst/>
          </a:prstGeom>
        </p:spPr>
        <p:txBody>
          <a:bodyPr lIns="117825" tIns="117825" rIns="117825" bIns="117825" anchor="t" anchorCtr="0">
            <a:noAutofit/>
          </a:bodyPr>
          <a:lstStyle/>
          <a:p>
            <a:pPr marL="0" lvl="0" indent="0" rtl="0">
              <a:lnSpc>
                <a:spcPct val="150000"/>
              </a:lnSpc>
              <a:spcBef>
                <a:spcPts val="0"/>
              </a:spcBef>
              <a:buClr>
                <a:schemeClr val="dk1"/>
              </a:buClr>
              <a:buSzPct val="36666"/>
              <a:buFont typeface="Arial"/>
              <a:buNone/>
            </a:pPr>
            <a:r>
              <a:rPr lang="en-US" sz="3000" b="1">
                <a:solidFill>
                  <a:srgbClr val="6699FF"/>
                </a:solidFill>
              </a:rPr>
              <a:t>Algorithm</a:t>
            </a:r>
          </a:p>
          <a:p>
            <a:pPr marL="742950" lvl="1" indent="-152400" rtl="0">
              <a:lnSpc>
                <a:spcPct val="150000"/>
              </a:lnSpc>
              <a:spcBef>
                <a:spcPts val="560"/>
              </a:spcBef>
              <a:buClr>
                <a:schemeClr val="dk1"/>
              </a:buClr>
              <a:buSzPct val="100000"/>
              <a:buFont typeface="Gloria Hallelujah"/>
            </a:pPr>
            <a:r>
              <a:rPr lang="en-US" sz="3000">
                <a:solidFill>
                  <a:schemeClr val="dk1"/>
                </a:solidFill>
              </a:rPr>
              <a:t>Alarm/positive: A; Intrusion: I</a:t>
            </a:r>
          </a:p>
          <a:p>
            <a:pPr marL="742950" lvl="1" indent="-152400" rtl="0">
              <a:lnSpc>
                <a:spcPct val="150000"/>
              </a:lnSpc>
              <a:spcBef>
                <a:spcPts val="560"/>
              </a:spcBef>
              <a:buClr>
                <a:schemeClr val="dk1"/>
              </a:buClr>
              <a:buSzPct val="100000"/>
              <a:buFont typeface="Gloria Hallelujah"/>
            </a:pPr>
            <a:r>
              <a:rPr lang="en-US" sz="3000">
                <a:solidFill>
                  <a:schemeClr val="dk1"/>
                </a:solidFill>
              </a:rPr>
              <a:t>Detection (true positive) rate: P(A|I)</a:t>
            </a:r>
          </a:p>
          <a:p>
            <a:pPr marL="1143000" lvl="2" indent="-129539" rtl="0">
              <a:lnSpc>
                <a:spcPct val="150000"/>
              </a:lnSpc>
              <a:spcBef>
                <a:spcPts val="480"/>
              </a:spcBef>
              <a:buClr>
                <a:schemeClr val="dk1"/>
              </a:buClr>
              <a:buSzPct val="100000"/>
              <a:buFont typeface="Gloria Hallelujah"/>
            </a:pPr>
            <a:r>
              <a:rPr lang="en-US" sz="3000">
                <a:solidFill>
                  <a:schemeClr val="dk1"/>
                </a:solidFill>
              </a:rPr>
              <a:t>False negative rate P(¬A|I)</a:t>
            </a:r>
          </a:p>
          <a:p>
            <a:pPr marL="742950" lvl="1" indent="-152400" rtl="0">
              <a:lnSpc>
                <a:spcPct val="150000"/>
              </a:lnSpc>
              <a:spcBef>
                <a:spcPts val="560"/>
              </a:spcBef>
              <a:buClr>
                <a:schemeClr val="dk1"/>
              </a:buClr>
              <a:buSzPct val="100000"/>
              <a:buFont typeface="Gloria Hallelujah"/>
            </a:pPr>
            <a:r>
              <a:rPr lang="en-US" sz="3000">
                <a:solidFill>
                  <a:schemeClr val="dk1"/>
                </a:solidFill>
              </a:rPr>
              <a:t>False alarm rate: P(A|¬I)</a:t>
            </a:r>
          </a:p>
          <a:p>
            <a:pPr marL="1143000" lvl="2" indent="-129539" rtl="0">
              <a:lnSpc>
                <a:spcPct val="150000"/>
              </a:lnSpc>
              <a:spcBef>
                <a:spcPts val="480"/>
              </a:spcBef>
              <a:buClr>
                <a:schemeClr val="dk1"/>
              </a:buClr>
              <a:buSzPct val="100000"/>
              <a:buFont typeface="Gloria Hallelujah"/>
            </a:pPr>
            <a:r>
              <a:rPr lang="en-US" sz="3000">
                <a:solidFill>
                  <a:schemeClr val="dk1"/>
                </a:solidFill>
              </a:rPr>
              <a:t>True negative rate P(¬A|¬I)</a:t>
            </a:r>
          </a:p>
          <a:p>
            <a:pPr marL="742950" lvl="1" indent="-152400" rtl="0">
              <a:lnSpc>
                <a:spcPct val="150000"/>
              </a:lnSpc>
              <a:spcBef>
                <a:spcPts val="560"/>
              </a:spcBef>
              <a:buClr>
                <a:schemeClr val="dk1"/>
              </a:buClr>
              <a:buSzPct val="100000"/>
              <a:buFont typeface="Gloria Hallelujah"/>
            </a:pPr>
            <a:r>
              <a:rPr lang="en-US" sz="3000">
                <a:solidFill>
                  <a:schemeClr val="dk1"/>
                </a:solidFill>
              </a:rPr>
              <a:t>Bayesian detection rate: P(I|A)</a:t>
            </a:r>
          </a:p>
          <a:p>
            <a:pPr lvl="0" rtl="0">
              <a:spcBef>
                <a:spcPts val="0"/>
              </a:spcBef>
              <a:buNone/>
            </a:pPr>
            <a:endParaRPr sz="3000">
              <a:solidFill>
                <a:schemeClr val="dk1"/>
              </a:solidFill>
            </a:endParaRPr>
          </a:p>
        </p:txBody>
      </p:sp>
      <p:sp>
        <p:nvSpPr>
          <p:cNvPr id="679" name="Shape 67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Evaluating IDS</a:t>
            </a:r>
          </a:p>
        </p:txBody>
      </p:sp>
      <p:pic>
        <p:nvPicPr>
          <p:cNvPr id="680" name="Shape 680"/>
          <p:cNvPicPr preferRelativeResize="0"/>
          <p:nvPr/>
        </p:nvPicPr>
        <p:blipFill>
          <a:blip r:embed="rId3">
            <a:alphaModFix/>
          </a:blip>
          <a:stretch>
            <a:fillRect/>
          </a:stretch>
        </p:blipFill>
        <p:spPr>
          <a:xfrm>
            <a:off x="8132624" y="104475"/>
            <a:ext cx="1695150" cy="1747075"/>
          </a:xfrm>
          <a:prstGeom prst="rect">
            <a:avLst/>
          </a:prstGeom>
          <a:noFill/>
          <a:ln>
            <a:noFill/>
          </a:ln>
        </p:spPr>
      </p:pic>
    </p:spTree>
  </p:cSld>
  <p:clrMapOvr>
    <a:masterClrMapping/>
  </p:clrMapOvr>
  <p:transition xmlns:p14="http://schemas.microsoft.com/office/powerpoint/2010/main" spd="slow">
    <p:cut/>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Shape 686"/>
          <p:cNvSpPr txBox="1">
            <a:spLocks noGrp="1"/>
          </p:cNvSpPr>
          <p:nvPr>
            <p:ph type="body" idx="1"/>
          </p:nvPr>
        </p:nvSpPr>
        <p:spPr>
          <a:xfrm>
            <a:off x="812245" y="1371600"/>
            <a:ext cx="4429800" cy="1143000"/>
          </a:xfrm>
          <a:prstGeom prst="rect">
            <a:avLst/>
          </a:prstGeom>
        </p:spPr>
        <p:txBody>
          <a:bodyPr lIns="117825" tIns="117825" rIns="117825" bIns="117825" anchor="t" anchorCtr="0">
            <a:noAutofit/>
          </a:bodyPr>
          <a:lstStyle/>
          <a:p>
            <a:pPr marL="0" lvl="0" indent="0" rtl="0">
              <a:lnSpc>
                <a:spcPct val="80000"/>
              </a:lnSpc>
              <a:spcBef>
                <a:spcPts val="640"/>
              </a:spcBef>
              <a:buNone/>
            </a:pPr>
            <a:r>
              <a:rPr lang="en-US" sz="3000" b="1">
                <a:solidFill>
                  <a:srgbClr val="6699FF"/>
                </a:solidFill>
              </a:rPr>
              <a:t>System should be:</a:t>
            </a:r>
          </a:p>
        </p:txBody>
      </p:sp>
      <p:sp>
        <p:nvSpPr>
          <p:cNvPr id="687" name="Shape 68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Evaluating IDS</a:t>
            </a:r>
          </a:p>
        </p:txBody>
      </p:sp>
      <p:sp>
        <p:nvSpPr>
          <p:cNvPr id="688" name="Shape 688"/>
          <p:cNvSpPr txBox="1"/>
          <p:nvPr/>
        </p:nvSpPr>
        <p:spPr>
          <a:xfrm>
            <a:off x="1906125" y="3749800"/>
            <a:ext cx="3000000" cy="3000000"/>
          </a:xfrm>
          <a:prstGeom prst="rect">
            <a:avLst/>
          </a:prstGeom>
          <a:noFill/>
          <a:ln>
            <a:noFill/>
          </a:ln>
        </p:spPr>
        <p:txBody>
          <a:bodyPr lIns="91425" tIns="91425" rIns="91425" bIns="91425" anchor="ctr" anchorCtr="0">
            <a:noAutofit/>
          </a:bodyPr>
          <a:lstStyle/>
          <a:p>
            <a:pPr marL="742950" lvl="1" indent="-342900" rtl="0">
              <a:lnSpc>
                <a:spcPct val="80000"/>
              </a:lnSpc>
              <a:spcBef>
                <a:spcPts val="560"/>
              </a:spcBef>
              <a:buClr>
                <a:srgbClr val="6B9462"/>
              </a:buClr>
              <a:buSzPct val="100000"/>
              <a:buFont typeface="Gloria Hallelujah"/>
              <a:buChar char="●"/>
            </a:pPr>
            <a:r>
              <a:rPr lang="en-US" sz="3000" b="1">
                <a:solidFill>
                  <a:srgbClr val="6B9462"/>
                </a:solidFill>
                <a:latin typeface="Gloria Hallelujah"/>
                <a:ea typeface="Gloria Hallelujah"/>
                <a:cs typeface="Gloria Hallelujah"/>
                <a:sym typeface="Gloria Hallelujah"/>
              </a:rPr>
              <a:t>Scalable</a:t>
            </a:r>
          </a:p>
        </p:txBody>
      </p:sp>
      <p:sp>
        <p:nvSpPr>
          <p:cNvPr id="689" name="Shape 689"/>
          <p:cNvSpPr txBox="1"/>
          <p:nvPr/>
        </p:nvSpPr>
        <p:spPr>
          <a:xfrm>
            <a:off x="6381400" y="3635875"/>
            <a:ext cx="3988499" cy="3000000"/>
          </a:xfrm>
          <a:prstGeom prst="rect">
            <a:avLst/>
          </a:prstGeom>
          <a:noFill/>
          <a:ln>
            <a:noFill/>
          </a:ln>
        </p:spPr>
        <p:txBody>
          <a:bodyPr lIns="91425" tIns="91425" rIns="91425" bIns="91425" anchor="ctr" anchorCtr="0">
            <a:noAutofit/>
          </a:bodyPr>
          <a:lstStyle/>
          <a:p>
            <a:pPr marL="457200" lvl="0" indent="0" rtl="0">
              <a:lnSpc>
                <a:spcPct val="80000"/>
              </a:lnSpc>
              <a:spcBef>
                <a:spcPts val="560"/>
              </a:spcBef>
              <a:buNone/>
            </a:pPr>
            <a:endParaRPr sz="3000" b="1">
              <a:solidFill>
                <a:srgbClr val="6B9462"/>
              </a:solidFill>
              <a:latin typeface="Gloria Hallelujah"/>
              <a:ea typeface="Gloria Hallelujah"/>
              <a:cs typeface="Gloria Hallelujah"/>
              <a:sym typeface="Gloria Hallelujah"/>
            </a:endParaRPr>
          </a:p>
          <a:p>
            <a:pPr marL="742950" lvl="1" indent="-342900" rtl="0">
              <a:lnSpc>
                <a:spcPct val="80000"/>
              </a:lnSpc>
              <a:spcBef>
                <a:spcPts val="560"/>
              </a:spcBef>
              <a:buClr>
                <a:srgbClr val="6B9462"/>
              </a:buClr>
              <a:buSzPct val="100000"/>
              <a:buFont typeface="Gloria Hallelujah"/>
              <a:buChar char="●"/>
            </a:pPr>
            <a:r>
              <a:rPr lang="en-US" sz="3000" b="1">
                <a:solidFill>
                  <a:srgbClr val="6B9462"/>
                </a:solidFill>
                <a:latin typeface="Gloria Hallelujah"/>
                <a:ea typeface="Gloria Hallelujah"/>
                <a:cs typeface="Gloria Hallelujah"/>
                <a:sym typeface="Gloria Hallelujah"/>
              </a:rPr>
              <a:t>Resilient to attacks</a:t>
            </a:r>
          </a:p>
        </p:txBody>
      </p:sp>
      <p:pic>
        <p:nvPicPr>
          <p:cNvPr id="690" name="Shape 690"/>
          <p:cNvPicPr preferRelativeResize="0"/>
          <p:nvPr/>
        </p:nvPicPr>
        <p:blipFill>
          <a:blip r:embed="rId3">
            <a:alphaModFix/>
          </a:blip>
          <a:stretch>
            <a:fillRect/>
          </a:stretch>
        </p:blipFill>
        <p:spPr>
          <a:xfrm>
            <a:off x="8132649" y="94125"/>
            <a:ext cx="1695150" cy="1747075"/>
          </a:xfrm>
          <a:prstGeom prst="rect">
            <a:avLst/>
          </a:prstGeom>
          <a:noFill/>
          <a:ln>
            <a:noFill/>
          </a:ln>
        </p:spPr>
      </p:pic>
      <p:pic>
        <p:nvPicPr>
          <p:cNvPr id="691" name="Shape 691"/>
          <p:cNvPicPr preferRelativeResize="0"/>
          <p:nvPr/>
        </p:nvPicPr>
        <p:blipFill>
          <a:blip r:embed="rId4">
            <a:alphaModFix/>
          </a:blip>
          <a:stretch>
            <a:fillRect/>
          </a:stretch>
        </p:blipFill>
        <p:spPr>
          <a:xfrm>
            <a:off x="7244450" y="2593500"/>
            <a:ext cx="1888524" cy="2084749"/>
          </a:xfrm>
          <a:prstGeom prst="rect">
            <a:avLst/>
          </a:prstGeom>
          <a:noFill/>
          <a:ln>
            <a:noFill/>
          </a:ln>
        </p:spPr>
      </p:pic>
      <p:pic>
        <p:nvPicPr>
          <p:cNvPr id="692" name="Shape 692"/>
          <p:cNvPicPr preferRelativeResize="0"/>
          <p:nvPr/>
        </p:nvPicPr>
        <p:blipFill>
          <a:blip r:embed="rId5">
            <a:alphaModFix/>
          </a:blip>
          <a:stretch>
            <a:fillRect/>
          </a:stretch>
        </p:blipFill>
        <p:spPr>
          <a:xfrm>
            <a:off x="2189525" y="2593500"/>
            <a:ext cx="2857500" cy="2247900"/>
          </a:xfrm>
          <a:prstGeom prst="rect">
            <a:avLst/>
          </a:prstGeom>
          <a:noFill/>
          <a:ln>
            <a:noFill/>
          </a:ln>
        </p:spPr>
      </p:pic>
    </p:spTree>
  </p:cSld>
  <p:clrMapOvr>
    <a:masterClrMapping/>
  </p:clrMapOvr>
  <p:transition xmlns:p14="http://schemas.microsoft.com/office/powerpoint/2010/main" spd="slow">
    <p:cut/>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Shape 698"/>
          <p:cNvSpPr/>
          <p:nvPr/>
        </p:nvSpPr>
        <p:spPr>
          <a:xfrm>
            <a:off x="621350" y="1535675"/>
            <a:ext cx="10554300" cy="2864099"/>
          </a:xfrm>
          <a:prstGeom prst="wedgeEllipseCallout">
            <a:avLst>
              <a:gd name="adj1" fmla="val 42464"/>
              <a:gd name="adj2" fmla="val -41466"/>
            </a:avLst>
          </a:prstGeom>
          <a:solidFill>
            <a:srgbClr val="FFFFFF"/>
          </a:solidFill>
          <a:ln w="762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99" name="Shape 69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Bayesian Detection Rate</a:t>
            </a:r>
          </a:p>
        </p:txBody>
      </p:sp>
      <p:sp>
        <p:nvSpPr>
          <p:cNvPr id="700" name="Shape 700"/>
          <p:cNvSpPr txBox="1">
            <a:spLocks noGrp="1"/>
          </p:cNvSpPr>
          <p:nvPr>
            <p:ph type="body" idx="1"/>
          </p:nvPr>
        </p:nvSpPr>
        <p:spPr>
          <a:xfrm>
            <a:off x="914400" y="4563850"/>
            <a:ext cx="10363200" cy="2312399"/>
          </a:xfrm>
          <a:prstGeom prst="rect">
            <a:avLst/>
          </a:prstGeom>
        </p:spPr>
        <p:txBody>
          <a:bodyPr lIns="117825" tIns="117825" rIns="117825" bIns="117825" anchor="t" anchorCtr="0">
            <a:noAutofit/>
          </a:bodyPr>
          <a:lstStyle/>
          <a:p>
            <a:pPr lvl="0" rtl="0">
              <a:spcBef>
                <a:spcPts val="0"/>
              </a:spcBef>
              <a:buNone/>
            </a:pPr>
            <a:r>
              <a:rPr lang="en-US" sz="3000" b="1">
                <a:solidFill>
                  <a:srgbClr val="6B9462"/>
                </a:solidFill>
              </a:rPr>
              <a:t>P(I) is prior probability of attacks:</a:t>
            </a:r>
            <a:r>
              <a:rPr lang="en-US" sz="3000">
                <a:solidFill>
                  <a:schemeClr val="dk1"/>
                </a:solidFill>
              </a:rPr>
              <a:t> this is the probability of intrusion evidences in the data.</a:t>
            </a:r>
          </a:p>
        </p:txBody>
      </p:sp>
      <p:pic>
        <p:nvPicPr>
          <p:cNvPr id="701" name="Shape 701"/>
          <p:cNvPicPr preferRelativeResize="0"/>
          <p:nvPr/>
        </p:nvPicPr>
        <p:blipFill>
          <a:blip r:embed="rId3">
            <a:alphaModFix/>
          </a:blip>
          <a:stretch>
            <a:fillRect/>
          </a:stretch>
        </p:blipFill>
        <p:spPr>
          <a:xfrm>
            <a:off x="1009062" y="1995325"/>
            <a:ext cx="9558532" cy="1707325"/>
          </a:xfrm>
          <a:prstGeom prst="rect">
            <a:avLst/>
          </a:prstGeom>
          <a:noFill/>
          <a:ln>
            <a:noFill/>
          </a:ln>
        </p:spPr>
      </p:pic>
      <p:pic>
        <p:nvPicPr>
          <p:cNvPr id="702" name="Shape 702"/>
          <p:cNvPicPr preferRelativeResize="0"/>
          <p:nvPr/>
        </p:nvPicPr>
        <p:blipFill>
          <a:blip r:embed="rId4">
            <a:alphaModFix/>
          </a:blip>
          <a:stretch>
            <a:fillRect/>
          </a:stretch>
        </p:blipFill>
        <p:spPr>
          <a:xfrm>
            <a:off x="10582046" y="228601"/>
            <a:ext cx="1250278" cy="1707324"/>
          </a:xfrm>
          <a:prstGeom prst="rect">
            <a:avLst/>
          </a:prstGeom>
          <a:noFill/>
          <a:ln>
            <a:noFill/>
          </a:ln>
        </p:spPr>
      </p:pic>
    </p:spTree>
  </p:cSld>
  <p:clrMapOvr>
    <a:masterClrMapping/>
  </p:clrMapOvr>
  <p:transition xmlns:p14="http://schemas.microsoft.com/office/powerpoint/2010/main" spd="slow">
    <p:cut/>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Shape 708"/>
          <p:cNvSpPr txBox="1">
            <a:spLocks noGrp="1"/>
          </p:cNvSpPr>
          <p:nvPr>
            <p:ph type="body" idx="1"/>
          </p:nvPr>
        </p:nvSpPr>
        <p:spPr>
          <a:xfrm>
            <a:off x="637525" y="1226575"/>
            <a:ext cx="10363200" cy="4904699"/>
          </a:xfrm>
          <a:prstGeom prst="rect">
            <a:avLst/>
          </a:prstGeom>
        </p:spPr>
        <p:txBody>
          <a:bodyPr lIns="117825" tIns="117825" rIns="117825" bIns="117825" anchor="t" anchorCtr="0">
            <a:noAutofit/>
          </a:bodyPr>
          <a:lstStyle/>
          <a:p>
            <a:pPr marL="342900" lvl="0" indent="-202406" rtl="0">
              <a:lnSpc>
                <a:spcPct val="150000"/>
              </a:lnSpc>
              <a:spcBef>
                <a:spcPts val="0"/>
              </a:spcBef>
              <a:buClr>
                <a:schemeClr val="dk1"/>
              </a:buClr>
              <a:buSzPct val="100000"/>
              <a:buFont typeface="Gloria Hallelujah"/>
            </a:pPr>
            <a:r>
              <a:rPr lang="en-US" sz="3000" b="1">
                <a:solidFill>
                  <a:srgbClr val="6B9462"/>
                </a:solidFill>
              </a:rPr>
              <a:t>P(I) is base rate: </a:t>
            </a:r>
            <a:r>
              <a:rPr lang="en-US" sz="3000">
                <a:solidFill>
                  <a:schemeClr val="dk1"/>
                </a:solidFill>
              </a:rPr>
              <a:t>prior probability of attacks</a:t>
            </a:r>
          </a:p>
          <a:p>
            <a:pPr marL="342900" lvl="0" indent="-202406" rtl="0">
              <a:lnSpc>
                <a:spcPct val="150000"/>
              </a:lnSpc>
              <a:spcBef>
                <a:spcPts val="590"/>
              </a:spcBef>
              <a:buClr>
                <a:srgbClr val="6699FF"/>
              </a:buClr>
              <a:buSzPct val="100000"/>
              <a:buFont typeface="Gloria Hallelujah"/>
            </a:pPr>
            <a:r>
              <a:rPr lang="en-US" sz="3000" b="1">
                <a:solidFill>
                  <a:srgbClr val="6699FF"/>
                </a:solidFill>
              </a:rPr>
              <a:t>Base-rate fallacy</a:t>
            </a:r>
          </a:p>
          <a:p>
            <a:pPr marL="742950" lvl="1" indent="-180975" rtl="0">
              <a:lnSpc>
                <a:spcPct val="150000"/>
              </a:lnSpc>
              <a:spcBef>
                <a:spcPts val="440"/>
              </a:spcBef>
              <a:buClr>
                <a:schemeClr val="dk1"/>
              </a:buClr>
              <a:buSzPct val="100000"/>
              <a:buFont typeface="Gloria Hallelujah"/>
            </a:pPr>
            <a:r>
              <a:rPr lang="en-US" sz="3000">
                <a:solidFill>
                  <a:schemeClr val="dk1"/>
                </a:solidFill>
              </a:rPr>
              <a:t>Even if false alarm rate </a:t>
            </a:r>
            <a:r>
              <a:rPr lang="en-US" sz="3000" i="1">
                <a:solidFill>
                  <a:schemeClr val="dk1"/>
                </a:solidFill>
              </a:rPr>
              <a:t>P</a:t>
            </a:r>
            <a:r>
              <a:rPr lang="en-US" sz="3000">
                <a:solidFill>
                  <a:schemeClr val="dk1"/>
                </a:solidFill>
              </a:rPr>
              <a:t>(</a:t>
            </a:r>
            <a:r>
              <a:rPr lang="en-US" sz="3000" i="1">
                <a:solidFill>
                  <a:schemeClr val="dk1"/>
                </a:solidFill>
              </a:rPr>
              <a:t>A</a:t>
            </a:r>
            <a:r>
              <a:rPr lang="en-US" sz="3000">
                <a:solidFill>
                  <a:schemeClr val="dk1"/>
                </a:solidFill>
              </a:rPr>
              <a:t>|¬</a:t>
            </a:r>
            <a:r>
              <a:rPr lang="en-US" sz="3000" i="1">
                <a:solidFill>
                  <a:schemeClr val="dk1"/>
                </a:solidFill>
              </a:rPr>
              <a:t>I</a:t>
            </a:r>
            <a:r>
              <a:rPr lang="en-US" sz="3000">
                <a:solidFill>
                  <a:schemeClr val="dk1"/>
                </a:solidFill>
              </a:rPr>
              <a:t>) is very low, Bayesian detection rate </a:t>
            </a:r>
            <a:r>
              <a:rPr lang="en-US" sz="3000" i="1">
                <a:solidFill>
                  <a:schemeClr val="dk1"/>
                </a:solidFill>
              </a:rPr>
              <a:t>P</a:t>
            </a:r>
            <a:r>
              <a:rPr lang="en-US" sz="3000">
                <a:solidFill>
                  <a:schemeClr val="dk1"/>
                </a:solidFill>
              </a:rPr>
              <a:t>(</a:t>
            </a:r>
            <a:r>
              <a:rPr lang="en-US" sz="3000" i="1">
                <a:solidFill>
                  <a:schemeClr val="dk1"/>
                </a:solidFill>
              </a:rPr>
              <a:t>I</a:t>
            </a:r>
            <a:r>
              <a:rPr lang="en-US" sz="3000">
                <a:solidFill>
                  <a:schemeClr val="dk1"/>
                </a:solidFill>
              </a:rPr>
              <a:t>|</a:t>
            </a:r>
            <a:r>
              <a:rPr lang="en-US" sz="3000" i="1">
                <a:solidFill>
                  <a:schemeClr val="dk1"/>
                </a:solidFill>
              </a:rPr>
              <a:t>A</a:t>
            </a:r>
            <a:r>
              <a:rPr lang="en-US" sz="3000">
                <a:solidFill>
                  <a:schemeClr val="dk1"/>
                </a:solidFill>
              </a:rPr>
              <a:t>) is still low if base-rate </a:t>
            </a:r>
            <a:r>
              <a:rPr lang="en-US" sz="3000" i="1">
                <a:solidFill>
                  <a:schemeClr val="dk1"/>
                </a:solidFill>
              </a:rPr>
              <a:t>P</a:t>
            </a:r>
            <a:r>
              <a:rPr lang="en-US" sz="3000">
                <a:solidFill>
                  <a:schemeClr val="dk1"/>
                </a:solidFill>
              </a:rPr>
              <a:t>(</a:t>
            </a:r>
            <a:r>
              <a:rPr lang="en-US" sz="3000" i="1">
                <a:solidFill>
                  <a:schemeClr val="dk1"/>
                </a:solidFill>
              </a:rPr>
              <a:t>I</a:t>
            </a:r>
            <a:r>
              <a:rPr lang="en-US" sz="3000">
                <a:solidFill>
                  <a:schemeClr val="dk1"/>
                </a:solidFill>
              </a:rPr>
              <a:t>) is low</a:t>
            </a:r>
          </a:p>
          <a:p>
            <a:pPr marL="742950" lvl="1" indent="-180975" rtl="0">
              <a:lnSpc>
                <a:spcPct val="150000"/>
              </a:lnSpc>
              <a:spcBef>
                <a:spcPts val="440"/>
              </a:spcBef>
              <a:buClr>
                <a:schemeClr val="dk1"/>
              </a:buClr>
              <a:buSzPct val="100000"/>
              <a:buFont typeface="Gloria Hallelujah"/>
            </a:pPr>
            <a:r>
              <a:rPr lang="en-US" sz="3000">
                <a:solidFill>
                  <a:schemeClr val="dk1"/>
                </a:solidFill>
              </a:rPr>
              <a:t>E.g. if </a:t>
            </a:r>
            <a:r>
              <a:rPr lang="en-US" sz="3000" i="1">
                <a:solidFill>
                  <a:schemeClr val="dk1"/>
                </a:solidFill>
              </a:rPr>
              <a:t>P</a:t>
            </a:r>
            <a:r>
              <a:rPr lang="en-US" sz="3000">
                <a:solidFill>
                  <a:schemeClr val="dk1"/>
                </a:solidFill>
              </a:rPr>
              <a:t>(</a:t>
            </a:r>
            <a:r>
              <a:rPr lang="en-US" sz="3000" i="1">
                <a:solidFill>
                  <a:schemeClr val="dk1"/>
                </a:solidFill>
              </a:rPr>
              <a:t>A</a:t>
            </a:r>
            <a:r>
              <a:rPr lang="en-US" sz="3000">
                <a:solidFill>
                  <a:schemeClr val="dk1"/>
                </a:solidFill>
              </a:rPr>
              <a:t>|</a:t>
            </a:r>
            <a:r>
              <a:rPr lang="en-US" sz="3000" i="1">
                <a:solidFill>
                  <a:schemeClr val="dk1"/>
                </a:solidFill>
              </a:rPr>
              <a:t>I</a:t>
            </a:r>
            <a:r>
              <a:rPr lang="en-US" sz="3000">
                <a:solidFill>
                  <a:schemeClr val="dk1"/>
                </a:solidFill>
              </a:rPr>
              <a:t>) = 1, </a:t>
            </a:r>
            <a:r>
              <a:rPr lang="en-US" sz="3000" i="1">
                <a:solidFill>
                  <a:schemeClr val="dk1"/>
                </a:solidFill>
              </a:rPr>
              <a:t>P</a:t>
            </a:r>
            <a:r>
              <a:rPr lang="en-US" sz="3000">
                <a:solidFill>
                  <a:schemeClr val="dk1"/>
                </a:solidFill>
              </a:rPr>
              <a:t>(</a:t>
            </a:r>
            <a:r>
              <a:rPr lang="en-US" sz="3000" i="1">
                <a:solidFill>
                  <a:schemeClr val="dk1"/>
                </a:solidFill>
              </a:rPr>
              <a:t>A</a:t>
            </a:r>
            <a:r>
              <a:rPr lang="en-US" sz="3000">
                <a:solidFill>
                  <a:schemeClr val="dk1"/>
                </a:solidFill>
              </a:rPr>
              <a:t>|¬</a:t>
            </a:r>
            <a:r>
              <a:rPr lang="en-US" sz="3000" i="1">
                <a:solidFill>
                  <a:schemeClr val="dk1"/>
                </a:solidFill>
              </a:rPr>
              <a:t>I</a:t>
            </a:r>
            <a:r>
              <a:rPr lang="en-US" sz="3000">
                <a:solidFill>
                  <a:schemeClr val="dk1"/>
                </a:solidFill>
              </a:rPr>
              <a:t>) = 10</a:t>
            </a:r>
            <a:r>
              <a:rPr lang="en-US" sz="3000" baseline="30000">
                <a:solidFill>
                  <a:schemeClr val="dk1"/>
                </a:solidFill>
              </a:rPr>
              <a:t>-5</a:t>
            </a:r>
            <a:r>
              <a:rPr lang="en-US" sz="3000">
                <a:solidFill>
                  <a:schemeClr val="dk1"/>
                </a:solidFill>
              </a:rPr>
              <a:t>, </a:t>
            </a:r>
            <a:r>
              <a:rPr lang="en-US" sz="3000" i="1">
                <a:solidFill>
                  <a:schemeClr val="dk1"/>
                </a:solidFill>
              </a:rPr>
              <a:t>P</a:t>
            </a:r>
            <a:r>
              <a:rPr lang="en-US" sz="3000">
                <a:solidFill>
                  <a:schemeClr val="dk1"/>
                </a:solidFill>
              </a:rPr>
              <a:t>(</a:t>
            </a:r>
            <a:r>
              <a:rPr lang="en-US" sz="3000" i="1">
                <a:solidFill>
                  <a:schemeClr val="dk1"/>
                </a:solidFill>
              </a:rPr>
              <a:t>I</a:t>
            </a:r>
            <a:r>
              <a:rPr lang="en-US" sz="3000">
                <a:solidFill>
                  <a:schemeClr val="dk1"/>
                </a:solidFill>
              </a:rPr>
              <a:t>) = 2×10</a:t>
            </a:r>
            <a:r>
              <a:rPr lang="en-US" sz="3000" baseline="30000">
                <a:solidFill>
                  <a:schemeClr val="dk1"/>
                </a:solidFill>
              </a:rPr>
              <a:t>-5</a:t>
            </a:r>
            <a:r>
              <a:rPr lang="en-US" sz="3000">
                <a:solidFill>
                  <a:schemeClr val="dk1"/>
                </a:solidFill>
              </a:rPr>
              <a:t>, </a:t>
            </a:r>
            <a:r>
              <a:rPr lang="en-US" sz="3000" i="1">
                <a:solidFill>
                  <a:schemeClr val="dk1"/>
                </a:solidFill>
              </a:rPr>
              <a:t>P</a:t>
            </a:r>
            <a:r>
              <a:rPr lang="en-US" sz="3000">
                <a:solidFill>
                  <a:schemeClr val="dk1"/>
                </a:solidFill>
              </a:rPr>
              <a:t>(</a:t>
            </a:r>
            <a:r>
              <a:rPr lang="en-US" sz="3000" i="1">
                <a:solidFill>
                  <a:schemeClr val="dk1"/>
                </a:solidFill>
              </a:rPr>
              <a:t>I</a:t>
            </a:r>
            <a:r>
              <a:rPr lang="en-US" sz="3000">
                <a:solidFill>
                  <a:schemeClr val="dk1"/>
                </a:solidFill>
              </a:rPr>
              <a:t>|</a:t>
            </a:r>
            <a:r>
              <a:rPr lang="en-US" sz="3000" i="1">
                <a:solidFill>
                  <a:schemeClr val="dk1"/>
                </a:solidFill>
              </a:rPr>
              <a:t>A</a:t>
            </a:r>
            <a:r>
              <a:rPr lang="en-US" sz="3000">
                <a:solidFill>
                  <a:schemeClr val="dk1"/>
                </a:solidFill>
              </a:rPr>
              <a:t>) = 66%</a:t>
            </a:r>
          </a:p>
          <a:p>
            <a:pPr lvl="0" rtl="0">
              <a:lnSpc>
                <a:spcPct val="115000"/>
              </a:lnSpc>
              <a:spcBef>
                <a:spcPts val="0"/>
              </a:spcBef>
              <a:buNone/>
            </a:pPr>
            <a:endParaRPr sz="3000">
              <a:solidFill>
                <a:schemeClr val="dk1"/>
              </a:solidFill>
            </a:endParaRPr>
          </a:p>
        </p:txBody>
      </p:sp>
      <p:sp>
        <p:nvSpPr>
          <p:cNvPr id="709" name="Shape 70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Bayesian Detection Rate</a:t>
            </a:r>
          </a:p>
        </p:txBody>
      </p:sp>
      <p:pic>
        <p:nvPicPr>
          <p:cNvPr id="710" name="Shape 710"/>
          <p:cNvPicPr preferRelativeResize="0"/>
          <p:nvPr/>
        </p:nvPicPr>
        <p:blipFill>
          <a:blip r:embed="rId3">
            <a:alphaModFix/>
          </a:blip>
          <a:stretch>
            <a:fillRect/>
          </a:stretch>
        </p:blipFill>
        <p:spPr>
          <a:xfrm>
            <a:off x="10333650" y="228610"/>
            <a:ext cx="1498675" cy="2046510"/>
          </a:xfrm>
          <a:prstGeom prst="rect">
            <a:avLst/>
          </a:prstGeom>
          <a:noFill/>
          <a:ln>
            <a:noFill/>
          </a:ln>
        </p:spPr>
      </p:pic>
    </p:spTree>
  </p:cSld>
  <p:clrMapOvr>
    <a:masterClrMapping/>
  </p:clrMapOvr>
  <p:transition xmlns:p14="http://schemas.microsoft.com/office/powerpoint/2010/main" spd="slow">
    <p:cut/>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Shape 716"/>
          <p:cNvSpPr txBox="1">
            <a:spLocks noGrp="1"/>
          </p:cNvSpPr>
          <p:nvPr>
            <p:ph type="body" idx="1"/>
          </p:nvPr>
        </p:nvSpPr>
        <p:spPr>
          <a:xfrm>
            <a:off x="812250" y="1143000"/>
            <a:ext cx="10363200" cy="4904699"/>
          </a:xfrm>
          <a:prstGeom prst="rect">
            <a:avLst/>
          </a:prstGeom>
        </p:spPr>
        <p:txBody>
          <a:bodyPr lIns="117825" tIns="117825" rIns="117825" bIns="117825" anchor="t" anchorCtr="0">
            <a:noAutofit/>
          </a:bodyPr>
          <a:lstStyle/>
          <a:p>
            <a:pPr marL="0" lvl="0" indent="0" rtl="0">
              <a:lnSpc>
                <a:spcPct val="115000"/>
              </a:lnSpc>
              <a:spcBef>
                <a:spcPts val="0"/>
              </a:spcBef>
              <a:buClr>
                <a:schemeClr val="dk1"/>
              </a:buClr>
              <a:buSzPct val="36666"/>
              <a:buFont typeface="Arial"/>
              <a:buNone/>
            </a:pPr>
            <a:r>
              <a:rPr lang="en-US" sz="3000" b="1" i="1">
                <a:solidFill>
                  <a:srgbClr val="6B9462"/>
                </a:solidFill>
              </a:rPr>
              <a:t>When the IDS produces an alert, the</a:t>
            </a:r>
          </a:p>
          <a:p>
            <a:pPr marL="0" lvl="0" indent="0" rtl="0">
              <a:lnSpc>
                <a:spcPct val="115000"/>
              </a:lnSpc>
              <a:spcBef>
                <a:spcPts val="0"/>
              </a:spcBef>
              <a:buClr>
                <a:schemeClr val="dk1"/>
              </a:buClr>
              <a:buSzPct val="36666"/>
              <a:buFont typeface="Arial"/>
              <a:buNone/>
            </a:pPr>
            <a:r>
              <a:rPr lang="en-US" sz="3000" b="1" i="1">
                <a:solidFill>
                  <a:srgbClr val="6B9462"/>
                </a:solidFill>
              </a:rPr>
              <a:t>probability that an intrusion has actually</a:t>
            </a:r>
          </a:p>
          <a:p>
            <a:pPr marL="0" lvl="0" indent="0" rtl="0">
              <a:lnSpc>
                <a:spcPct val="115000"/>
              </a:lnSpc>
              <a:spcBef>
                <a:spcPts val="0"/>
              </a:spcBef>
              <a:buClr>
                <a:schemeClr val="dk1"/>
              </a:buClr>
              <a:buSzPct val="36666"/>
              <a:buFont typeface="Arial"/>
              <a:buNone/>
            </a:pPr>
            <a:r>
              <a:rPr lang="en-US" sz="3000" b="1" i="1">
                <a:solidFill>
                  <a:srgbClr val="6B9462"/>
                </a:solidFill>
              </a:rPr>
              <a:t>occurred is low. </a:t>
            </a:r>
          </a:p>
          <a:p>
            <a:pPr marL="0" lvl="0" indent="0" rtl="0">
              <a:lnSpc>
                <a:spcPct val="115000"/>
              </a:lnSpc>
              <a:spcBef>
                <a:spcPts val="0"/>
              </a:spcBef>
              <a:buClr>
                <a:schemeClr val="dk1"/>
              </a:buClr>
              <a:buFont typeface="Arial"/>
              <a:buNone/>
            </a:pPr>
            <a:endParaRPr sz="3000">
              <a:solidFill>
                <a:schemeClr val="dk1"/>
              </a:solidFill>
            </a:endParaRPr>
          </a:p>
          <a:p>
            <a:pPr marL="342900" lvl="0" indent="-202406" rtl="0">
              <a:lnSpc>
                <a:spcPct val="115000"/>
              </a:lnSpc>
              <a:spcBef>
                <a:spcPts val="590"/>
              </a:spcBef>
              <a:buClr>
                <a:srgbClr val="6699FF"/>
              </a:buClr>
              <a:buSzPct val="100000"/>
              <a:buFont typeface="Gloria Hallelujah"/>
            </a:pPr>
            <a:r>
              <a:rPr lang="en-US" sz="3000" b="1">
                <a:solidFill>
                  <a:srgbClr val="6699FF"/>
                </a:solidFill>
              </a:rPr>
              <a:t>Implications to IDS</a:t>
            </a:r>
            <a:r>
              <a:rPr lang="en-US" sz="3000">
                <a:solidFill>
                  <a:srgbClr val="6699FF"/>
                </a:solidFill>
              </a:rPr>
              <a:t> </a:t>
            </a:r>
          </a:p>
          <a:p>
            <a:pPr marL="742950" lvl="1" indent="-180975" rtl="0">
              <a:lnSpc>
                <a:spcPct val="115000"/>
              </a:lnSpc>
              <a:spcBef>
                <a:spcPts val="440"/>
              </a:spcBef>
              <a:buClr>
                <a:schemeClr val="dk1"/>
              </a:buClr>
              <a:buSzPct val="100000"/>
              <a:buFont typeface="Gloria Hallelujah"/>
            </a:pPr>
            <a:r>
              <a:rPr lang="en-US" sz="3000">
                <a:solidFill>
                  <a:schemeClr val="dk1"/>
                </a:solidFill>
              </a:rPr>
              <a:t>Design algorithms to reduce false alarm rate</a:t>
            </a:r>
          </a:p>
          <a:p>
            <a:pPr marL="742950" lvl="1" indent="-180975" rtl="0">
              <a:lnSpc>
                <a:spcPct val="115000"/>
              </a:lnSpc>
              <a:spcBef>
                <a:spcPts val="440"/>
              </a:spcBef>
              <a:buClr>
                <a:schemeClr val="dk1"/>
              </a:buClr>
              <a:buSzPct val="100000"/>
              <a:buFont typeface="Gloria Hallelujah"/>
            </a:pPr>
            <a:r>
              <a:rPr lang="en-US" sz="3000">
                <a:solidFill>
                  <a:schemeClr val="dk1"/>
                </a:solidFill>
              </a:rPr>
              <a:t>Deploy IDS to appropriate point/layer with sufficiently high base rate</a:t>
            </a:r>
          </a:p>
          <a:p>
            <a:pPr marL="742950" lvl="1" indent="-180975" rtl="0">
              <a:lnSpc>
                <a:spcPct val="115000"/>
              </a:lnSpc>
              <a:spcBef>
                <a:spcPts val="440"/>
              </a:spcBef>
              <a:buClr>
                <a:schemeClr val="dk1"/>
              </a:buClr>
              <a:buSzPct val="100000"/>
              <a:buFont typeface="Gloria Hallelujah"/>
            </a:pPr>
            <a:r>
              <a:rPr lang="en-US" sz="3000">
                <a:solidFill>
                  <a:schemeClr val="dk1"/>
                </a:solidFill>
              </a:rPr>
              <a:t>Multiple independent detection models</a:t>
            </a:r>
          </a:p>
          <a:p>
            <a:pPr lvl="0" rtl="0">
              <a:lnSpc>
                <a:spcPct val="115000"/>
              </a:lnSpc>
              <a:spcBef>
                <a:spcPts val="0"/>
              </a:spcBef>
              <a:buNone/>
            </a:pPr>
            <a:endParaRPr sz="3000">
              <a:solidFill>
                <a:schemeClr val="dk1"/>
              </a:solidFill>
            </a:endParaRPr>
          </a:p>
        </p:txBody>
      </p:sp>
      <p:sp>
        <p:nvSpPr>
          <p:cNvPr id="717" name="Shape 71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Bayesian Detection Rate</a:t>
            </a:r>
          </a:p>
        </p:txBody>
      </p:sp>
      <p:pic>
        <p:nvPicPr>
          <p:cNvPr id="718" name="Shape 718"/>
          <p:cNvPicPr preferRelativeResize="0"/>
          <p:nvPr/>
        </p:nvPicPr>
        <p:blipFill>
          <a:blip r:embed="rId3">
            <a:alphaModFix/>
          </a:blip>
          <a:stretch>
            <a:fillRect/>
          </a:stretch>
        </p:blipFill>
        <p:spPr>
          <a:xfrm>
            <a:off x="9529950" y="495798"/>
            <a:ext cx="2124250" cy="2900775"/>
          </a:xfrm>
          <a:prstGeom prst="rect">
            <a:avLst/>
          </a:prstGeom>
          <a:noFill/>
          <a:ln>
            <a:noFill/>
          </a:ln>
        </p:spPr>
      </p:pic>
    </p:spTree>
  </p:cSld>
  <p:clrMapOvr>
    <a:masterClrMapping/>
  </p:clrMapOvr>
  <p:transition xmlns:p14="http://schemas.microsoft.com/office/powerpoint/2010/main" spd="slow">
    <p:cut/>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Shape 72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Architecture of Network IDS</a:t>
            </a:r>
          </a:p>
        </p:txBody>
      </p:sp>
      <p:sp>
        <p:nvSpPr>
          <p:cNvPr id="725" name="Shape 725"/>
          <p:cNvSpPr txBox="1">
            <a:spLocks noGrp="1"/>
          </p:cNvSpPr>
          <p:nvPr>
            <p:ph type="body" idx="1"/>
          </p:nvPr>
        </p:nvSpPr>
        <p:spPr>
          <a:xfrm>
            <a:off x="4661846" y="1495925"/>
            <a:ext cx="65136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a:solidFill>
                  <a:schemeClr val="dk1"/>
                </a:solidFill>
              </a:rPr>
              <a:t>Packet data </a:t>
            </a:r>
            <a:r>
              <a:rPr lang="en-US" sz="3000" b="1">
                <a:solidFill>
                  <a:srgbClr val="6B9462"/>
                </a:solidFill>
              </a:rPr>
              <a:t>volume can be huge</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Base rate at the packet level </a:t>
            </a:r>
            <a:r>
              <a:rPr lang="en-US" sz="3000" b="1">
                <a:solidFill>
                  <a:srgbClr val="6B9462"/>
                </a:solidFill>
              </a:rPr>
              <a:t>is typically low</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Applying detection algorithms at this level </a:t>
            </a:r>
            <a:r>
              <a:rPr lang="en-US" sz="3000" b="1">
                <a:solidFill>
                  <a:srgbClr val="6B9462"/>
                </a:solidFill>
              </a:rPr>
              <a:t>may result in a low bayesian detection rate</a:t>
            </a:r>
          </a:p>
          <a:p>
            <a:pPr marL="0" lvl="0" indent="0" rtl="0">
              <a:spcBef>
                <a:spcPts val="0"/>
              </a:spcBef>
              <a:buNone/>
            </a:pPr>
            <a:endParaRPr sz="3000"/>
          </a:p>
        </p:txBody>
      </p:sp>
      <p:pic>
        <p:nvPicPr>
          <p:cNvPr id="726" name="Shape 726"/>
          <p:cNvPicPr preferRelativeResize="0"/>
          <p:nvPr/>
        </p:nvPicPr>
        <p:blipFill>
          <a:blip r:embed="rId3">
            <a:alphaModFix/>
          </a:blip>
          <a:stretch>
            <a:fillRect/>
          </a:stretch>
        </p:blipFill>
        <p:spPr>
          <a:xfrm>
            <a:off x="1218574" y="1561899"/>
            <a:ext cx="3050024" cy="4054849"/>
          </a:xfrm>
          <a:prstGeom prst="rect">
            <a:avLst/>
          </a:prstGeom>
          <a:noFill/>
          <a:ln>
            <a:noFill/>
          </a:ln>
        </p:spPr>
      </p:pic>
    </p:spTree>
  </p:cSld>
  <p:clrMapOvr>
    <a:masterClrMapping/>
  </p:clrMapOvr>
  <p:transition xmlns:p14="http://schemas.microsoft.com/office/powerpoint/2010/main" spd="slow">
    <p:cut/>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Shape 732"/>
          <p:cNvSpPr txBox="1">
            <a:spLocks noGrp="1"/>
          </p:cNvSpPr>
          <p:nvPr>
            <p:ph type="title"/>
          </p:nvPr>
        </p:nvSpPr>
        <p:spPr>
          <a:xfrm>
            <a:off x="812241" y="47184"/>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Architecture of Network IDS</a:t>
            </a:r>
          </a:p>
        </p:txBody>
      </p:sp>
      <p:pic>
        <p:nvPicPr>
          <p:cNvPr id="733" name="Shape 733"/>
          <p:cNvPicPr preferRelativeResize="0"/>
          <p:nvPr/>
        </p:nvPicPr>
        <p:blipFill>
          <a:blip r:embed="rId3">
            <a:alphaModFix/>
          </a:blip>
          <a:stretch>
            <a:fillRect/>
          </a:stretch>
        </p:blipFill>
        <p:spPr>
          <a:xfrm>
            <a:off x="1200150" y="1254762"/>
            <a:ext cx="9791700" cy="5038725"/>
          </a:xfrm>
          <a:prstGeom prst="rect">
            <a:avLst/>
          </a:prstGeom>
          <a:noFill/>
          <a:ln>
            <a:noFill/>
          </a:ln>
        </p:spPr>
      </p:pic>
    </p:spTree>
  </p:cSld>
  <p:clrMapOvr>
    <a:masterClrMapping/>
  </p:clrMapOvr>
  <p:transition xmlns:p14="http://schemas.microsoft.com/office/powerpoint/2010/main" spd="slow">
    <p:cut/>
  </p:transition>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38"/>
        <p:cNvGrpSpPr/>
        <p:nvPr/>
      </p:nvGrpSpPr>
      <p:grpSpPr>
        <a:xfrm>
          <a:off x="0" y="0"/>
          <a:ext cx="0" cy="0"/>
          <a:chOff x="0" y="0"/>
          <a:chExt cx="0" cy="0"/>
        </a:xfrm>
      </p:grpSpPr>
      <p:sp>
        <p:nvSpPr>
          <p:cNvPr id="739" name="Shape 739"/>
          <p:cNvSpPr txBox="1">
            <a:spLocks noGrp="1"/>
          </p:cNvSpPr>
          <p:nvPr>
            <p:ph type="title"/>
          </p:nvPr>
        </p:nvSpPr>
        <p:spPr>
          <a:xfrm>
            <a:off x="2424691" y="156500"/>
            <a:ext cx="10363200" cy="1143000"/>
          </a:xfrm>
          <a:prstGeom prst="rect">
            <a:avLst/>
          </a:prstGeom>
        </p:spPr>
        <p:txBody>
          <a:bodyPr lIns="117825" tIns="117825" rIns="117825" bIns="117825" anchor="ctr" anchorCtr="0">
            <a:noAutofit/>
          </a:bodyPr>
          <a:lstStyle/>
          <a:p>
            <a:pPr lvl="0" algn="l" rtl="0">
              <a:spcBef>
                <a:spcPts val="0"/>
              </a:spcBef>
              <a:buNone/>
            </a:pPr>
            <a:r>
              <a:rPr lang="en-US" dirty="0">
                <a:solidFill>
                  <a:srgbClr val="9B37AA"/>
                </a:solidFill>
              </a:rPr>
              <a:t>IDS Quiz</a:t>
            </a:r>
          </a:p>
        </p:txBody>
      </p:sp>
      <p:sp>
        <p:nvSpPr>
          <p:cNvPr id="740" name="Shape 740"/>
          <p:cNvSpPr txBox="1">
            <a:spLocks noGrp="1"/>
          </p:cNvSpPr>
          <p:nvPr>
            <p:ph type="body" idx="1"/>
          </p:nvPr>
        </p:nvSpPr>
        <p:spPr>
          <a:xfrm>
            <a:off x="2474623" y="1274425"/>
            <a:ext cx="8534399" cy="4904699"/>
          </a:xfrm>
          <a:prstGeom prst="rect">
            <a:avLst/>
          </a:prstGeom>
        </p:spPr>
        <p:txBody>
          <a:bodyPr lIns="117825" tIns="117825" rIns="117825" bIns="117825" anchor="t" anchorCtr="0">
            <a:noAutofit/>
          </a:bodyPr>
          <a:lstStyle/>
          <a:p>
            <a:pPr marL="0" lvl="0" indent="0" rtl="0">
              <a:lnSpc>
                <a:spcPct val="90000"/>
              </a:lnSpc>
              <a:spcBef>
                <a:spcPts val="0"/>
              </a:spcBef>
              <a:buClr>
                <a:schemeClr val="dk1"/>
              </a:buClr>
              <a:buSzPct val="36666"/>
              <a:buFont typeface="Arial"/>
              <a:buNone/>
            </a:pPr>
            <a:r>
              <a:rPr lang="en-US" sz="3000">
                <a:solidFill>
                  <a:schemeClr val="dk1"/>
                </a:solidFill>
              </a:rPr>
              <a:t>Check any item that is true. </a:t>
            </a:r>
            <a:r>
              <a:rPr lang="en-US" sz="3000" b="1">
                <a:solidFill>
                  <a:srgbClr val="6699FF"/>
                </a:solidFill>
              </a:rPr>
              <a:t>To improve detection performance</a:t>
            </a:r>
            <a:r>
              <a:rPr lang="en-US" sz="3000">
                <a:solidFill>
                  <a:schemeClr val="dk1"/>
                </a:solidFill>
              </a:rPr>
              <a:t>, an IDS should:</a:t>
            </a:r>
          </a:p>
          <a:p>
            <a:pPr marL="0" lvl="0" indent="0" rtl="0">
              <a:lnSpc>
                <a:spcPct val="90000"/>
              </a:lnSpc>
              <a:spcBef>
                <a:spcPts val="560"/>
              </a:spcBef>
              <a:buNone/>
            </a:pPr>
            <a:endParaRPr sz="3000">
              <a:solidFill>
                <a:schemeClr val="dk1"/>
              </a:solidFill>
            </a:endParaRPr>
          </a:p>
          <a:p>
            <a:pPr lvl="0" rtl="0">
              <a:spcBef>
                <a:spcPts val="0"/>
              </a:spcBef>
              <a:buNone/>
            </a:pPr>
            <a:endParaRPr sz="3000"/>
          </a:p>
        </p:txBody>
      </p:sp>
      <p:pic>
        <p:nvPicPr>
          <p:cNvPr id="741" name="Shape 741"/>
          <p:cNvPicPr preferRelativeResize="0"/>
          <p:nvPr/>
        </p:nvPicPr>
        <p:blipFill>
          <a:blip r:embed="rId3">
            <a:alphaModFix/>
          </a:blip>
          <a:stretch>
            <a:fillRect/>
          </a:stretch>
        </p:blipFill>
        <p:spPr>
          <a:xfrm>
            <a:off x="737021" y="610646"/>
            <a:ext cx="1617449" cy="1785496"/>
          </a:xfrm>
          <a:prstGeom prst="rect">
            <a:avLst/>
          </a:prstGeom>
          <a:noFill/>
          <a:ln>
            <a:noFill/>
          </a:ln>
        </p:spPr>
      </p:pic>
      <p:sp>
        <p:nvSpPr>
          <p:cNvPr id="742" name="Shape 742"/>
          <p:cNvSpPr/>
          <p:nvPr/>
        </p:nvSpPr>
        <p:spPr>
          <a:xfrm>
            <a:off x="1551375" y="29182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743" name="Shape 743"/>
          <p:cNvSpPr txBox="1"/>
          <p:nvPr/>
        </p:nvSpPr>
        <p:spPr>
          <a:xfrm>
            <a:off x="1964975" y="2031150"/>
            <a:ext cx="9390900" cy="4779599"/>
          </a:xfrm>
          <a:prstGeom prst="rect">
            <a:avLst/>
          </a:prstGeom>
          <a:noFill/>
          <a:ln>
            <a:noFill/>
          </a:ln>
        </p:spPr>
        <p:txBody>
          <a:bodyPr lIns="91425" tIns="91425" rIns="91425" bIns="91425" anchor="ctr" anchorCtr="0">
            <a:noAutofit/>
          </a:bodyPr>
          <a:lstStyle/>
          <a:p>
            <a:pPr marL="457200" lvl="0" indent="0" rtl="0">
              <a:lnSpc>
                <a:spcPct val="115000"/>
              </a:lnSpc>
              <a:spcBef>
                <a:spcPts val="560"/>
              </a:spcBef>
              <a:buNone/>
            </a:pPr>
            <a:r>
              <a:rPr lang="en-US" sz="3000">
                <a:solidFill>
                  <a:schemeClr val="dk1"/>
                </a:solidFill>
                <a:latin typeface="Gloria Hallelujah"/>
                <a:ea typeface="Gloria Hallelujah"/>
                <a:cs typeface="Gloria Hallelujah"/>
                <a:sym typeface="Gloria Hallelujah"/>
              </a:rPr>
              <a:t>Reduce false alarm rate while detecting as many intrusions as possible</a:t>
            </a:r>
          </a:p>
          <a:p>
            <a:pPr marL="457200" lvl="0" indent="0" rtl="0">
              <a:lnSpc>
                <a:spcPct val="115000"/>
              </a:lnSpc>
              <a:spcBef>
                <a:spcPts val="560"/>
              </a:spcBef>
              <a:buNone/>
            </a:pPr>
            <a:r>
              <a:rPr lang="en-US" sz="3000">
                <a:solidFill>
                  <a:schemeClr val="dk1"/>
                </a:solidFill>
                <a:latin typeface="Gloria Hallelujah"/>
                <a:ea typeface="Gloria Hallelujah"/>
                <a:cs typeface="Gloria Hallelujah"/>
                <a:sym typeface="Gloria Hallelujah"/>
              </a:rPr>
              <a:t>Apply detection models at all unfiltered packet data directly</a:t>
            </a:r>
          </a:p>
          <a:p>
            <a:pPr marL="457200" lvl="0" indent="0" rtl="0">
              <a:lnSpc>
                <a:spcPct val="115000"/>
              </a:lnSpc>
              <a:spcBef>
                <a:spcPts val="560"/>
              </a:spcBef>
              <a:buNone/>
            </a:pPr>
            <a:r>
              <a:rPr lang="en-US" sz="3000">
                <a:solidFill>
                  <a:schemeClr val="dk1"/>
                </a:solidFill>
                <a:latin typeface="Gloria Hallelujah"/>
                <a:ea typeface="Gloria Hallelujah"/>
                <a:cs typeface="Gloria Hallelujah"/>
                <a:sym typeface="Gloria Hallelujah"/>
              </a:rPr>
              <a:t>Apply detection models at processed event data that has higher base rate</a:t>
            </a:r>
          </a:p>
        </p:txBody>
      </p:sp>
      <p:sp>
        <p:nvSpPr>
          <p:cNvPr id="744" name="Shape 744"/>
          <p:cNvSpPr/>
          <p:nvPr/>
        </p:nvSpPr>
        <p:spPr>
          <a:xfrm>
            <a:off x="1551375" y="40956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745" name="Shape 745"/>
          <p:cNvSpPr/>
          <p:nvPr/>
        </p:nvSpPr>
        <p:spPr>
          <a:xfrm>
            <a:off x="1551375" y="51215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2467716" y="368600"/>
            <a:ext cx="103632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Intruder Quiz</a:t>
            </a:r>
          </a:p>
        </p:txBody>
      </p:sp>
      <p:sp>
        <p:nvSpPr>
          <p:cNvPr id="92" name="Shape 92"/>
          <p:cNvSpPr txBox="1">
            <a:spLocks noGrp="1"/>
          </p:cNvSpPr>
          <p:nvPr>
            <p:ph type="body" idx="1"/>
          </p:nvPr>
        </p:nvSpPr>
        <p:spPr>
          <a:xfrm>
            <a:off x="2417800" y="1223744"/>
            <a:ext cx="9576900" cy="827999"/>
          </a:xfrm>
          <a:prstGeom prst="rect">
            <a:avLst/>
          </a:prstGeom>
        </p:spPr>
        <p:txBody>
          <a:bodyPr lIns="117825" tIns="117825" rIns="117825" bIns="117825" anchor="t" anchorCtr="0">
            <a:noAutofit/>
          </a:bodyPr>
          <a:lstStyle/>
          <a:p>
            <a:pPr marL="0" lvl="0" indent="0" rtl="0">
              <a:lnSpc>
                <a:spcPct val="80000"/>
              </a:lnSpc>
              <a:spcBef>
                <a:spcPts val="0"/>
              </a:spcBef>
              <a:buClr>
                <a:schemeClr val="dk1"/>
              </a:buClr>
              <a:buSzPct val="36666"/>
              <a:buFont typeface="Arial"/>
              <a:buNone/>
            </a:pPr>
            <a:r>
              <a:rPr lang="en-US" sz="3000" b="1" dirty="0">
                <a:solidFill>
                  <a:srgbClr val="6699FF"/>
                </a:solidFill>
              </a:rPr>
              <a:t>Type True (T) or False (F) </a:t>
            </a:r>
            <a:r>
              <a:rPr lang="en-US" sz="3000" dirty="0">
                <a:solidFill>
                  <a:srgbClr val="464646"/>
                </a:solidFill>
              </a:rPr>
              <a:t>for each statement:</a:t>
            </a:r>
          </a:p>
        </p:txBody>
      </p:sp>
      <p:pic>
        <p:nvPicPr>
          <p:cNvPr id="93" name="Shape 93"/>
          <p:cNvPicPr preferRelativeResize="0"/>
          <p:nvPr/>
        </p:nvPicPr>
        <p:blipFill>
          <a:blip r:embed="rId3">
            <a:alphaModFix/>
          </a:blip>
          <a:stretch>
            <a:fillRect/>
          </a:stretch>
        </p:blipFill>
        <p:spPr>
          <a:xfrm>
            <a:off x="707374" y="368599"/>
            <a:ext cx="1493094" cy="1648225"/>
          </a:xfrm>
          <a:prstGeom prst="rect">
            <a:avLst/>
          </a:prstGeom>
          <a:noFill/>
          <a:ln>
            <a:noFill/>
          </a:ln>
        </p:spPr>
      </p:pic>
      <p:sp>
        <p:nvSpPr>
          <p:cNvPr id="94" name="Shape 94"/>
          <p:cNvSpPr/>
          <p:nvPr/>
        </p:nvSpPr>
        <p:spPr>
          <a:xfrm>
            <a:off x="675200" y="2257001"/>
            <a:ext cx="466499" cy="466499"/>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95" name="Shape 95"/>
          <p:cNvSpPr txBox="1"/>
          <p:nvPr/>
        </p:nvSpPr>
        <p:spPr>
          <a:xfrm>
            <a:off x="1311700" y="1930800"/>
            <a:ext cx="10610100" cy="4601700"/>
          </a:xfrm>
          <a:prstGeom prst="rect">
            <a:avLst/>
          </a:prstGeom>
          <a:noFill/>
          <a:ln>
            <a:noFill/>
          </a:ln>
        </p:spPr>
        <p:txBody>
          <a:bodyPr lIns="91425" tIns="91425" rIns="91425" bIns="91425" anchor="ctr" anchorCtr="0">
            <a:noAutofit/>
          </a:bodyPr>
          <a:lstStyle/>
          <a:p>
            <a:pPr lvl="0" rtl="0">
              <a:lnSpc>
                <a:spcPct val="80000"/>
              </a:lnSpc>
              <a:spcBef>
                <a:spcPts val="500"/>
              </a:spcBef>
              <a:buNone/>
            </a:pPr>
            <a:r>
              <a:rPr lang="en-US" sz="3200" dirty="0">
                <a:solidFill>
                  <a:schemeClr val="dk1"/>
                </a:solidFill>
                <a:latin typeface="Gloria Hallelujah"/>
                <a:ea typeface="Gloria Hallelujah"/>
                <a:cs typeface="Gloria Hallelujah"/>
                <a:sym typeface="Gloria Hallelujah"/>
              </a:rPr>
              <a:t>An intruder can also be referred to as a hacker or cracker.</a:t>
            </a:r>
          </a:p>
          <a:p>
            <a:pPr lvl="0" rtl="0">
              <a:lnSpc>
                <a:spcPct val="80000"/>
              </a:lnSpc>
              <a:spcBef>
                <a:spcPts val="500"/>
              </a:spcBef>
              <a:buNone/>
            </a:pPr>
            <a:r>
              <a:rPr lang="en-US" sz="3200" dirty="0">
                <a:solidFill>
                  <a:schemeClr val="dk1"/>
                </a:solidFill>
                <a:latin typeface="Gloria Hallelujah"/>
                <a:ea typeface="Gloria Hallelujah"/>
                <a:cs typeface="Gloria Hallelujah"/>
                <a:sym typeface="Gloria Hallelujah"/>
              </a:rPr>
              <a:t>Activists are either individuals or members of an organized crime group with a goal of financial reward.</a:t>
            </a:r>
          </a:p>
          <a:p>
            <a:pPr lvl="0" rtl="0">
              <a:lnSpc>
                <a:spcPct val="80000"/>
              </a:lnSpc>
              <a:spcBef>
                <a:spcPts val="500"/>
              </a:spcBef>
              <a:buNone/>
            </a:pPr>
            <a:r>
              <a:rPr lang="en-US" sz="3200" dirty="0">
                <a:solidFill>
                  <a:schemeClr val="dk1"/>
                </a:solidFill>
                <a:latin typeface="Gloria Hallelujah"/>
                <a:ea typeface="Gloria Hallelujah"/>
                <a:cs typeface="Gloria Hallelujah"/>
                <a:sym typeface="Gloria Hallelujah"/>
              </a:rPr>
              <a:t>Running a packet sniffer on a workstation to capture usernames and passwords is an example of intrusion.</a:t>
            </a:r>
          </a:p>
          <a:p>
            <a:pPr lvl="0" rtl="0">
              <a:lnSpc>
                <a:spcPct val="80000"/>
              </a:lnSpc>
              <a:spcBef>
                <a:spcPts val="500"/>
              </a:spcBef>
              <a:buNone/>
            </a:pPr>
            <a:r>
              <a:rPr lang="en-US" sz="3200" dirty="0">
                <a:solidFill>
                  <a:schemeClr val="dk1"/>
                </a:solidFill>
                <a:latin typeface="Gloria Hallelujah"/>
                <a:ea typeface="Gloria Hallelujah"/>
                <a:cs typeface="Gloria Hallelujah"/>
                <a:sym typeface="Gloria Hallelujah"/>
              </a:rPr>
              <a:t>Those who hack into computers do so for the thrill of it or for status.</a:t>
            </a:r>
          </a:p>
          <a:p>
            <a:pPr lvl="0" rtl="0">
              <a:lnSpc>
                <a:spcPct val="80000"/>
              </a:lnSpc>
              <a:spcBef>
                <a:spcPts val="500"/>
              </a:spcBef>
              <a:buNone/>
            </a:pPr>
            <a:r>
              <a:rPr lang="en-US" sz="3200" dirty="0">
                <a:solidFill>
                  <a:schemeClr val="dk1"/>
                </a:solidFill>
                <a:latin typeface="Gloria Hallelujah"/>
                <a:ea typeface="Gloria Hallelujah"/>
                <a:cs typeface="Gloria Hallelujah"/>
                <a:sym typeface="Gloria Hallelujah"/>
              </a:rPr>
              <a:t>Intruders typically use steps from a common attack methodology.</a:t>
            </a:r>
          </a:p>
        </p:txBody>
      </p:sp>
      <p:sp>
        <p:nvSpPr>
          <p:cNvPr id="96" name="Shape 96"/>
          <p:cNvSpPr/>
          <p:nvPr/>
        </p:nvSpPr>
        <p:spPr>
          <a:xfrm>
            <a:off x="675200" y="2896227"/>
            <a:ext cx="466499" cy="466499"/>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97" name="Shape 97"/>
          <p:cNvSpPr/>
          <p:nvPr/>
        </p:nvSpPr>
        <p:spPr>
          <a:xfrm>
            <a:off x="675200" y="3658837"/>
            <a:ext cx="466499" cy="466499"/>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98" name="Shape 98"/>
          <p:cNvSpPr/>
          <p:nvPr/>
        </p:nvSpPr>
        <p:spPr>
          <a:xfrm>
            <a:off x="676525" y="4488943"/>
            <a:ext cx="466499" cy="466499"/>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99" name="Shape 99"/>
          <p:cNvSpPr/>
          <p:nvPr/>
        </p:nvSpPr>
        <p:spPr>
          <a:xfrm>
            <a:off x="676525" y="5424875"/>
            <a:ext cx="466499" cy="466499"/>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Shape 75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Eluding Network IDS</a:t>
            </a:r>
          </a:p>
        </p:txBody>
      </p:sp>
      <p:sp>
        <p:nvSpPr>
          <p:cNvPr id="752" name="Shape 752"/>
          <p:cNvSpPr txBox="1">
            <a:spLocks noGrp="1"/>
          </p:cNvSpPr>
          <p:nvPr>
            <p:ph type="body" idx="1"/>
          </p:nvPr>
        </p:nvSpPr>
        <p:spPr>
          <a:xfrm>
            <a:off x="5161600" y="1516625"/>
            <a:ext cx="6682200" cy="4904699"/>
          </a:xfrm>
          <a:prstGeom prst="rect">
            <a:avLst/>
          </a:prstGeom>
        </p:spPr>
        <p:txBody>
          <a:bodyPr lIns="117825" tIns="117825" rIns="117825" bIns="117825" anchor="t" anchorCtr="0">
            <a:noAutofit/>
          </a:bodyPr>
          <a:lstStyle/>
          <a:p>
            <a:pPr marL="342900" lvl="0" indent="-190500" rtl="0">
              <a:lnSpc>
                <a:spcPct val="150000"/>
              </a:lnSpc>
              <a:spcBef>
                <a:spcPts val="0"/>
              </a:spcBef>
              <a:buClr>
                <a:srgbClr val="6699FF"/>
              </a:buClr>
              <a:buSzPct val="100000"/>
              <a:buFont typeface="Gloria Hallelujah"/>
            </a:pPr>
            <a:r>
              <a:rPr lang="en-US" sz="3000" b="1">
                <a:solidFill>
                  <a:srgbClr val="6699FF"/>
                </a:solidFill>
              </a:rPr>
              <a:t>What the IDS sees may not be what the end system gets</a:t>
            </a:r>
          </a:p>
          <a:p>
            <a:pPr marL="742950" lvl="1" indent="-152400" rtl="0">
              <a:lnSpc>
                <a:spcPct val="150000"/>
              </a:lnSpc>
              <a:spcBef>
                <a:spcPts val="560"/>
              </a:spcBef>
              <a:buClr>
                <a:schemeClr val="dk1"/>
              </a:buClr>
              <a:buSzPct val="100000"/>
              <a:buFont typeface="Gloria Hallelujah"/>
            </a:pPr>
            <a:r>
              <a:rPr lang="en-US" sz="3000" b="1">
                <a:solidFill>
                  <a:srgbClr val="6B9462"/>
                </a:solidFill>
              </a:rPr>
              <a:t>Ambiguities in protocols</a:t>
            </a:r>
            <a:r>
              <a:rPr lang="en-US" sz="3000">
                <a:solidFill>
                  <a:schemeClr val="dk1"/>
                </a:solidFill>
              </a:rPr>
              <a:t> lead different implementations in operating systems:</a:t>
            </a:r>
          </a:p>
          <a:p>
            <a:pPr marL="1143000" lvl="2" indent="-129539" rtl="0">
              <a:lnSpc>
                <a:spcPct val="150000"/>
              </a:lnSpc>
              <a:spcBef>
                <a:spcPts val="480"/>
              </a:spcBef>
              <a:buClr>
                <a:schemeClr val="dk1"/>
              </a:buClr>
              <a:buSzPct val="100000"/>
              <a:buFont typeface="Gloria Hallelujah"/>
            </a:pPr>
            <a:r>
              <a:rPr lang="en-US" sz="3000">
                <a:solidFill>
                  <a:schemeClr val="dk1"/>
                </a:solidFill>
              </a:rPr>
              <a:t>E.G. TTL, fragments</a:t>
            </a:r>
          </a:p>
          <a:p>
            <a:pPr lvl="0" rtl="0">
              <a:lnSpc>
                <a:spcPct val="150000"/>
              </a:lnSpc>
              <a:spcBef>
                <a:spcPts val="0"/>
              </a:spcBef>
              <a:buNone/>
            </a:pPr>
            <a:endParaRPr sz="3000"/>
          </a:p>
        </p:txBody>
      </p:sp>
      <p:pic>
        <p:nvPicPr>
          <p:cNvPr id="753" name="Shape 753"/>
          <p:cNvPicPr preferRelativeResize="0"/>
          <p:nvPr/>
        </p:nvPicPr>
        <p:blipFill>
          <a:blip r:embed="rId3">
            <a:alphaModFix/>
          </a:blip>
          <a:stretch>
            <a:fillRect/>
          </a:stretch>
        </p:blipFill>
        <p:spPr>
          <a:xfrm>
            <a:off x="1918924" y="1592924"/>
            <a:ext cx="3050024" cy="4054849"/>
          </a:xfrm>
          <a:prstGeom prst="rect">
            <a:avLst/>
          </a:prstGeom>
          <a:noFill/>
          <a:ln>
            <a:noFill/>
          </a:ln>
        </p:spPr>
      </p:pic>
      <p:pic>
        <p:nvPicPr>
          <p:cNvPr id="754" name="Shape 754"/>
          <p:cNvPicPr preferRelativeResize="0"/>
          <p:nvPr/>
        </p:nvPicPr>
        <p:blipFill>
          <a:blip r:embed="rId4">
            <a:alphaModFix/>
          </a:blip>
          <a:stretch>
            <a:fillRect/>
          </a:stretch>
        </p:blipFill>
        <p:spPr>
          <a:xfrm flipH="1">
            <a:off x="281032" y="4022350"/>
            <a:ext cx="1534322" cy="2161850"/>
          </a:xfrm>
          <a:prstGeom prst="rect">
            <a:avLst/>
          </a:prstGeom>
          <a:noFill/>
          <a:ln>
            <a:noFill/>
          </a:ln>
        </p:spPr>
      </p:pic>
    </p:spTree>
  </p:cSld>
  <p:clrMapOvr>
    <a:masterClrMapping/>
  </p:clrMapOvr>
  <p:transition xmlns:p14="http://schemas.microsoft.com/office/powerpoint/2010/main" spd="slow">
    <p:cut/>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Shape 760"/>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Insertion Attack</a:t>
            </a:r>
          </a:p>
        </p:txBody>
      </p:sp>
      <p:pic>
        <p:nvPicPr>
          <p:cNvPr id="761" name="Shape 761"/>
          <p:cNvPicPr preferRelativeResize="0"/>
          <p:nvPr/>
        </p:nvPicPr>
        <p:blipFill>
          <a:blip r:embed="rId3">
            <a:alphaModFix/>
          </a:blip>
          <a:stretch>
            <a:fillRect/>
          </a:stretch>
        </p:blipFill>
        <p:spPr>
          <a:xfrm>
            <a:off x="1402800" y="1484862"/>
            <a:ext cx="9182100" cy="4467225"/>
          </a:xfrm>
          <a:prstGeom prst="rect">
            <a:avLst/>
          </a:prstGeom>
          <a:noFill/>
          <a:ln>
            <a:noFill/>
          </a:ln>
        </p:spPr>
      </p:pic>
    </p:spTree>
  </p:cSld>
  <p:clrMapOvr>
    <a:masterClrMapping/>
  </p:clrMapOvr>
  <p:transition xmlns:p14="http://schemas.microsoft.com/office/powerpoint/2010/main" spd="slow">
    <p:cut/>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Shape 76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Evasion Attack</a:t>
            </a:r>
          </a:p>
        </p:txBody>
      </p:sp>
      <p:pic>
        <p:nvPicPr>
          <p:cNvPr id="768" name="Shape 768"/>
          <p:cNvPicPr preferRelativeResize="0"/>
          <p:nvPr/>
        </p:nvPicPr>
        <p:blipFill>
          <a:blip r:embed="rId3">
            <a:alphaModFix/>
          </a:blip>
          <a:stretch>
            <a:fillRect/>
          </a:stretch>
        </p:blipFill>
        <p:spPr>
          <a:xfrm>
            <a:off x="1504950" y="1371587"/>
            <a:ext cx="9182100" cy="4467225"/>
          </a:xfrm>
          <a:prstGeom prst="rect">
            <a:avLst/>
          </a:prstGeom>
          <a:noFill/>
          <a:ln>
            <a:noFill/>
          </a:ln>
        </p:spPr>
      </p:pic>
    </p:spTree>
  </p:cSld>
  <p:clrMapOvr>
    <a:masterClrMapping/>
  </p:clrMapOvr>
  <p:transition xmlns:p14="http://schemas.microsoft.com/office/powerpoint/2010/main" spd="slow">
    <p:cut/>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Shape 77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DoS Attacks on Network IDS</a:t>
            </a:r>
          </a:p>
        </p:txBody>
      </p:sp>
      <p:sp>
        <p:nvSpPr>
          <p:cNvPr id="775" name="Shape 775"/>
          <p:cNvSpPr txBox="1">
            <a:spLocks noGrp="1"/>
          </p:cNvSpPr>
          <p:nvPr>
            <p:ph type="body" idx="1"/>
          </p:nvPr>
        </p:nvSpPr>
        <p:spPr>
          <a:xfrm>
            <a:off x="5204947" y="1371612"/>
            <a:ext cx="7207800" cy="4904699"/>
          </a:xfrm>
          <a:prstGeom prst="rect">
            <a:avLst/>
          </a:prstGeom>
        </p:spPr>
        <p:txBody>
          <a:bodyPr lIns="117825" tIns="117825" rIns="117825" bIns="117825" anchor="t" anchorCtr="0">
            <a:noAutofit/>
          </a:bodyPr>
          <a:lstStyle/>
          <a:p>
            <a:pPr marL="342900" lvl="0" indent="-190500" rtl="0">
              <a:lnSpc>
                <a:spcPct val="115000"/>
              </a:lnSpc>
              <a:spcBef>
                <a:spcPts val="0"/>
              </a:spcBef>
              <a:buClr>
                <a:srgbClr val="6B9462"/>
              </a:buClr>
              <a:buSzPct val="100000"/>
              <a:buFont typeface="Gloria Hallelujah"/>
            </a:pPr>
            <a:r>
              <a:rPr lang="en-US" sz="3000" b="1">
                <a:solidFill>
                  <a:srgbClr val="6B9462"/>
                </a:solidFill>
              </a:rPr>
              <a:t>Resource exhaustion</a:t>
            </a:r>
          </a:p>
          <a:p>
            <a:pPr marL="742950" lvl="1" indent="-152400" rtl="0">
              <a:lnSpc>
                <a:spcPct val="115000"/>
              </a:lnSpc>
              <a:spcBef>
                <a:spcPts val="560"/>
              </a:spcBef>
              <a:buClr>
                <a:schemeClr val="dk1"/>
              </a:buClr>
              <a:buSzPct val="100000"/>
              <a:buFont typeface="Gloria Hallelujah"/>
            </a:pPr>
            <a:r>
              <a:rPr lang="en-US" sz="3000">
                <a:solidFill>
                  <a:schemeClr val="dk1"/>
                </a:solidFill>
              </a:rPr>
              <a:t>CPU resources</a:t>
            </a:r>
          </a:p>
          <a:p>
            <a:pPr marL="742950" lvl="1" indent="-152400" rtl="0">
              <a:lnSpc>
                <a:spcPct val="115000"/>
              </a:lnSpc>
              <a:spcBef>
                <a:spcPts val="560"/>
              </a:spcBef>
              <a:buClr>
                <a:schemeClr val="dk1"/>
              </a:buClr>
              <a:buSzPct val="100000"/>
              <a:buFont typeface="Gloria Hallelujah"/>
            </a:pPr>
            <a:r>
              <a:rPr lang="en-US" sz="3000">
                <a:solidFill>
                  <a:schemeClr val="dk1"/>
                </a:solidFill>
              </a:rPr>
              <a:t>Memory</a:t>
            </a:r>
          </a:p>
          <a:p>
            <a:pPr marL="742950" lvl="1" indent="-152400" rtl="0">
              <a:lnSpc>
                <a:spcPct val="115000"/>
              </a:lnSpc>
              <a:spcBef>
                <a:spcPts val="560"/>
              </a:spcBef>
              <a:buClr>
                <a:schemeClr val="dk1"/>
              </a:buClr>
              <a:buSzPct val="100000"/>
              <a:buFont typeface="Gloria Hallelujah"/>
            </a:pPr>
            <a:r>
              <a:rPr lang="en-US" sz="3000">
                <a:solidFill>
                  <a:schemeClr val="dk1"/>
                </a:solidFill>
              </a:rPr>
              <a:t>Network bandwidth</a:t>
            </a:r>
          </a:p>
          <a:p>
            <a:pPr marL="342900" lvl="0" indent="-190500" rtl="0">
              <a:lnSpc>
                <a:spcPct val="115000"/>
              </a:lnSpc>
              <a:spcBef>
                <a:spcPts val="640"/>
              </a:spcBef>
              <a:buClr>
                <a:srgbClr val="6B9462"/>
              </a:buClr>
              <a:buSzPct val="100000"/>
              <a:buFont typeface="Gloria Hallelujah"/>
            </a:pPr>
            <a:r>
              <a:rPr lang="en-US" sz="3000" b="1">
                <a:solidFill>
                  <a:srgbClr val="6B9462"/>
                </a:solidFill>
              </a:rPr>
              <a:t>Abusing reactive IDS</a:t>
            </a:r>
          </a:p>
          <a:p>
            <a:pPr marL="742950" lvl="1" indent="-152400" rtl="0">
              <a:lnSpc>
                <a:spcPct val="115000"/>
              </a:lnSpc>
              <a:spcBef>
                <a:spcPts val="560"/>
              </a:spcBef>
              <a:buClr>
                <a:schemeClr val="dk1"/>
              </a:buClr>
              <a:buSzPct val="100000"/>
              <a:buFont typeface="Gloria Hallelujah"/>
            </a:pPr>
            <a:r>
              <a:rPr lang="en-US" sz="3000">
                <a:solidFill>
                  <a:schemeClr val="dk1"/>
                </a:solidFill>
              </a:rPr>
              <a:t>False positives</a:t>
            </a:r>
          </a:p>
          <a:p>
            <a:pPr marL="742950" lvl="1" indent="-152400" rtl="0">
              <a:lnSpc>
                <a:spcPct val="115000"/>
              </a:lnSpc>
              <a:spcBef>
                <a:spcPts val="560"/>
              </a:spcBef>
              <a:buClr>
                <a:schemeClr val="dk1"/>
              </a:buClr>
              <a:buSzPct val="100000"/>
              <a:buFont typeface="Gloria Hallelujah"/>
            </a:pPr>
            <a:r>
              <a:rPr lang="en-US" sz="3000">
                <a:solidFill>
                  <a:schemeClr val="dk1"/>
                </a:solidFill>
              </a:rPr>
              <a:t>Nuisance attacks or “error” packets/connections</a:t>
            </a:r>
          </a:p>
          <a:p>
            <a:pPr marL="0" lvl="0" indent="0" rtl="0">
              <a:lnSpc>
                <a:spcPct val="100000"/>
              </a:lnSpc>
              <a:spcBef>
                <a:spcPts val="0"/>
              </a:spcBef>
              <a:buClr>
                <a:schemeClr val="dk1"/>
              </a:buClr>
              <a:buFont typeface="Arial"/>
              <a:buNone/>
            </a:pPr>
            <a:endParaRPr sz="3000">
              <a:solidFill>
                <a:schemeClr val="dk1"/>
              </a:solidFill>
            </a:endParaRPr>
          </a:p>
          <a:p>
            <a:pPr lvl="0" rtl="0">
              <a:spcBef>
                <a:spcPts val="0"/>
              </a:spcBef>
              <a:buNone/>
            </a:pPr>
            <a:endParaRPr sz="3000"/>
          </a:p>
        </p:txBody>
      </p:sp>
      <p:pic>
        <p:nvPicPr>
          <p:cNvPr id="776" name="Shape 776"/>
          <p:cNvPicPr preferRelativeResize="0"/>
          <p:nvPr/>
        </p:nvPicPr>
        <p:blipFill>
          <a:blip r:embed="rId3">
            <a:alphaModFix/>
          </a:blip>
          <a:stretch>
            <a:fillRect/>
          </a:stretch>
        </p:blipFill>
        <p:spPr>
          <a:xfrm>
            <a:off x="1042745" y="1615512"/>
            <a:ext cx="3322349" cy="4416875"/>
          </a:xfrm>
          <a:prstGeom prst="rect">
            <a:avLst/>
          </a:prstGeom>
          <a:noFill/>
          <a:ln>
            <a:noFill/>
          </a:ln>
        </p:spPr>
      </p:pic>
      <p:pic>
        <p:nvPicPr>
          <p:cNvPr id="777" name="Shape 777"/>
          <p:cNvPicPr preferRelativeResize="0"/>
          <p:nvPr/>
        </p:nvPicPr>
        <p:blipFill>
          <a:blip r:embed="rId4">
            <a:alphaModFix/>
          </a:blip>
          <a:stretch>
            <a:fillRect/>
          </a:stretch>
        </p:blipFill>
        <p:spPr>
          <a:xfrm>
            <a:off x="928494" y="2172218"/>
            <a:ext cx="1657825" cy="1519274"/>
          </a:xfrm>
          <a:prstGeom prst="rect">
            <a:avLst/>
          </a:prstGeom>
          <a:noFill/>
          <a:ln>
            <a:noFill/>
          </a:ln>
        </p:spPr>
      </p:pic>
      <p:pic>
        <p:nvPicPr>
          <p:cNvPr id="778" name="Shape 778"/>
          <p:cNvPicPr preferRelativeResize="0"/>
          <p:nvPr/>
        </p:nvPicPr>
        <p:blipFill>
          <a:blip r:embed="rId4">
            <a:alphaModFix/>
          </a:blip>
          <a:stretch>
            <a:fillRect/>
          </a:stretch>
        </p:blipFill>
        <p:spPr>
          <a:xfrm>
            <a:off x="2710451" y="3036807"/>
            <a:ext cx="2054549" cy="1882844"/>
          </a:xfrm>
          <a:prstGeom prst="rect">
            <a:avLst/>
          </a:prstGeom>
          <a:noFill/>
          <a:ln>
            <a:noFill/>
          </a:ln>
        </p:spPr>
      </p:pic>
      <p:pic>
        <p:nvPicPr>
          <p:cNvPr id="779" name="Shape 779"/>
          <p:cNvPicPr preferRelativeResize="0"/>
          <p:nvPr/>
        </p:nvPicPr>
        <p:blipFill>
          <a:blip r:embed="rId4">
            <a:alphaModFix/>
          </a:blip>
          <a:stretch>
            <a:fillRect/>
          </a:stretch>
        </p:blipFill>
        <p:spPr>
          <a:xfrm>
            <a:off x="612668" y="4618194"/>
            <a:ext cx="1657825" cy="1519274"/>
          </a:xfrm>
          <a:prstGeom prst="rect">
            <a:avLst/>
          </a:prstGeom>
          <a:noFill/>
          <a:ln>
            <a:noFill/>
          </a:ln>
        </p:spPr>
      </p:pic>
    </p:spTree>
  </p:cSld>
  <p:clrMapOvr>
    <a:masterClrMapping/>
  </p:clrMapOvr>
  <p:transition xmlns:p14="http://schemas.microsoft.com/office/powerpoint/2010/main" spd="slow">
    <p:cut/>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Shape 78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Intrusion Prevention Systems (IPS)</a:t>
            </a:r>
          </a:p>
        </p:txBody>
      </p:sp>
      <p:sp>
        <p:nvSpPr>
          <p:cNvPr id="786" name="Shape 786"/>
          <p:cNvSpPr txBox="1">
            <a:spLocks noGrp="1"/>
          </p:cNvSpPr>
          <p:nvPr>
            <p:ph type="body" idx="1"/>
          </p:nvPr>
        </p:nvSpPr>
        <p:spPr>
          <a:xfrm>
            <a:off x="812250" y="1222425"/>
            <a:ext cx="10728300" cy="5053799"/>
          </a:xfrm>
          <a:prstGeom prst="rect">
            <a:avLst/>
          </a:prstGeom>
        </p:spPr>
        <p:txBody>
          <a:bodyPr lIns="117825" tIns="117825" rIns="117825" bIns="117825" anchor="t" anchorCtr="0">
            <a:noAutofit/>
          </a:bodyPr>
          <a:lstStyle/>
          <a:p>
            <a:pPr marL="342900" lvl="0" indent="-215900" rtl="0">
              <a:lnSpc>
                <a:spcPct val="80000"/>
              </a:lnSpc>
              <a:spcBef>
                <a:spcPts val="0"/>
              </a:spcBef>
              <a:buClr>
                <a:schemeClr val="dk1"/>
              </a:buClr>
              <a:buSzPct val="100000"/>
              <a:buFont typeface="Gloria Hallelujah"/>
            </a:pPr>
            <a:r>
              <a:rPr lang="en-US">
                <a:solidFill>
                  <a:schemeClr val="dk1"/>
                </a:solidFill>
              </a:rPr>
              <a:t>Also known as </a:t>
            </a:r>
            <a:r>
              <a:rPr lang="en-US" b="1">
                <a:solidFill>
                  <a:srgbClr val="6B9462"/>
                </a:solidFill>
              </a:rPr>
              <a:t>Intrusion Detection and Prevention System </a:t>
            </a:r>
            <a:r>
              <a:rPr lang="en-US">
                <a:solidFill>
                  <a:schemeClr val="dk1"/>
                </a:solidFill>
              </a:rPr>
              <a:t>(IDPS)</a:t>
            </a:r>
          </a:p>
          <a:p>
            <a:pPr marL="342900" lvl="0" indent="-215900" rtl="0">
              <a:lnSpc>
                <a:spcPct val="80000"/>
              </a:lnSpc>
              <a:spcBef>
                <a:spcPts val="1100"/>
              </a:spcBef>
              <a:buClr>
                <a:schemeClr val="dk1"/>
              </a:buClr>
              <a:buSzPct val="100000"/>
              <a:buFont typeface="Gloria Hallelujah"/>
            </a:pPr>
            <a:r>
              <a:rPr lang="en-US">
                <a:solidFill>
                  <a:schemeClr val="dk1"/>
                </a:solidFill>
              </a:rPr>
              <a:t>Is an </a:t>
            </a:r>
            <a:r>
              <a:rPr lang="en-US" b="1">
                <a:solidFill>
                  <a:srgbClr val="6B9462"/>
                </a:solidFill>
              </a:rPr>
              <a:t>extension of an IDS </a:t>
            </a:r>
            <a:r>
              <a:rPr lang="en-US">
                <a:solidFill>
                  <a:schemeClr val="dk1"/>
                </a:solidFill>
              </a:rPr>
              <a:t>that includes the capability to attempt to block or prevent detected malicious activity</a:t>
            </a:r>
          </a:p>
          <a:p>
            <a:pPr marL="342900" lvl="0" indent="-215900" rtl="0">
              <a:lnSpc>
                <a:spcPct val="80000"/>
              </a:lnSpc>
              <a:spcBef>
                <a:spcPts val="1100"/>
              </a:spcBef>
              <a:buClr>
                <a:schemeClr val="dk1"/>
              </a:buClr>
              <a:buSzPct val="100000"/>
              <a:buFont typeface="Gloria Hallelujah"/>
            </a:pPr>
            <a:r>
              <a:rPr lang="en-US">
                <a:solidFill>
                  <a:schemeClr val="dk1"/>
                </a:solidFill>
              </a:rPr>
              <a:t>Can be host-based, network-based, or distributed/hybrid</a:t>
            </a:r>
          </a:p>
          <a:p>
            <a:pPr marL="342900" lvl="0" indent="-215900" rtl="0">
              <a:lnSpc>
                <a:spcPct val="80000"/>
              </a:lnSpc>
              <a:spcBef>
                <a:spcPts val="1100"/>
              </a:spcBef>
              <a:spcAft>
                <a:spcPts val="600"/>
              </a:spcAft>
              <a:buClr>
                <a:schemeClr val="dk1"/>
              </a:buClr>
              <a:buSzPct val="100000"/>
              <a:buFont typeface="Gloria Hallelujah"/>
            </a:pPr>
            <a:r>
              <a:rPr lang="en-US">
                <a:solidFill>
                  <a:schemeClr val="dk1"/>
                </a:solidFill>
              </a:rPr>
              <a:t>Can use </a:t>
            </a:r>
            <a:r>
              <a:rPr lang="en-US" b="1">
                <a:solidFill>
                  <a:srgbClr val="6B9462"/>
                </a:solidFill>
              </a:rPr>
              <a:t>anomaly detection to identify behavior</a:t>
            </a:r>
            <a:r>
              <a:rPr lang="en-US">
                <a:solidFill>
                  <a:schemeClr val="dk1"/>
                </a:solidFill>
              </a:rPr>
              <a:t> that is not that of legitimate users, or signature/heuristic detection to identify known malicious behavior can block traffic as a firewall does, but makes use of the types of algorithms developed for IDSs to determine when to do so</a:t>
            </a:r>
          </a:p>
          <a:p>
            <a:pPr lvl="0" rtl="0">
              <a:spcBef>
                <a:spcPts val="0"/>
              </a:spcBef>
              <a:buNone/>
            </a:pPr>
            <a:endParaRPr/>
          </a:p>
        </p:txBody>
      </p:sp>
    </p:spTree>
  </p:cSld>
  <p:clrMapOvr>
    <a:masterClrMapping/>
  </p:clrMapOvr>
  <p:transition xmlns:p14="http://schemas.microsoft.com/office/powerpoint/2010/main" spd="slow">
    <p:cut/>
  </p:transition>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91"/>
        <p:cNvGrpSpPr/>
        <p:nvPr/>
      </p:nvGrpSpPr>
      <p:grpSpPr>
        <a:xfrm>
          <a:off x="0" y="0"/>
          <a:ext cx="0" cy="0"/>
          <a:chOff x="0" y="0"/>
          <a:chExt cx="0" cy="0"/>
        </a:xfrm>
      </p:grpSpPr>
      <p:sp>
        <p:nvSpPr>
          <p:cNvPr id="792" name="Shape 792"/>
          <p:cNvSpPr txBox="1">
            <a:spLocks noGrp="1"/>
          </p:cNvSpPr>
          <p:nvPr>
            <p:ph type="title"/>
          </p:nvPr>
        </p:nvSpPr>
        <p:spPr>
          <a:xfrm>
            <a:off x="2422041" y="382050"/>
            <a:ext cx="103632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IDS Attack Quiz</a:t>
            </a:r>
          </a:p>
        </p:txBody>
      </p:sp>
      <p:sp>
        <p:nvSpPr>
          <p:cNvPr id="793" name="Shape 793"/>
          <p:cNvSpPr txBox="1">
            <a:spLocks noGrp="1"/>
          </p:cNvSpPr>
          <p:nvPr>
            <p:ph type="body" idx="1"/>
          </p:nvPr>
        </p:nvSpPr>
        <p:spPr>
          <a:xfrm>
            <a:off x="2422050" y="1171900"/>
            <a:ext cx="8646899" cy="1274099"/>
          </a:xfrm>
          <a:prstGeom prst="rect">
            <a:avLst/>
          </a:prstGeom>
        </p:spPr>
        <p:txBody>
          <a:bodyPr lIns="117825" tIns="117825" rIns="117825" bIns="117825" anchor="t" anchorCtr="0">
            <a:noAutofit/>
          </a:bodyPr>
          <a:lstStyle/>
          <a:p>
            <a:pPr marL="0" lvl="0" indent="0" rtl="0">
              <a:lnSpc>
                <a:spcPct val="80000"/>
              </a:lnSpc>
              <a:spcBef>
                <a:spcPts val="0"/>
              </a:spcBef>
              <a:buClr>
                <a:schemeClr val="dk1"/>
              </a:buClr>
              <a:buSzPct val="36666"/>
              <a:buFont typeface="Arial"/>
              <a:buNone/>
            </a:pPr>
            <a:r>
              <a:rPr lang="en-US" sz="3000">
                <a:solidFill>
                  <a:schemeClr val="dk1"/>
                </a:solidFill>
              </a:rPr>
              <a:t>Check any item that is true. </a:t>
            </a:r>
            <a:r>
              <a:rPr lang="en-US" sz="3000" b="1">
                <a:solidFill>
                  <a:srgbClr val="6699FF"/>
                </a:solidFill>
              </a:rPr>
              <a:t>To defeat an IDS, attackers can</a:t>
            </a:r>
            <a:r>
              <a:rPr lang="en-US" sz="3000">
                <a:solidFill>
                  <a:schemeClr val="dk1"/>
                </a:solidFill>
              </a:rPr>
              <a:t>:</a:t>
            </a:r>
          </a:p>
          <a:p>
            <a:pPr marL="190500" lvl="0" indent="0" rtl="0">
              <a:spcBef>
                <a:spcPts val="0"/>
              </a:spcBef>
              <a:buNone/>
            </a:pPr>
            <a:endParaRPr sz="3000">
              <a:solidFill>
                <a:schemeClr val="dk1"/>
              </a:solidFill>
            </a:endParaRPr>
          </a:p>
        </p:txBody>
      </p:sp>
      <p:pic>
        <p:nvPicPr>
          <p:cNvPr id="794" name="Shape 794"/>
          <p:cNvPicPr preferRelativeResize="0"/>
          <p:nvPr/>
        </p:nvPicPr>
        <p:blipFill>
          <a:blip r:embed="rId3">
            <a:alphaModFix/>
          </a:blip>
          <a:stretch>
            <a:fillRect/>
          </a:stretch>
        </p:blipFill>
        <p:spPr>
          <a:xfrm>
            <a:off x="584621" y="382046"/>
            <a:ext cx="1617449" cy="1785496"/>
          </a:xfrm>
          <a:prstGeom prst="rect">
            <a:avLst/>
          </a:prstGeom>
          <a:noFill/>
          <a:ln>
            <a:noFill/>
          </a:ln>
        </p:spPr>
      </p:pic>
      <p:sp>
        <p:nvSpPr>
          <p:cNvPr id="795" name="Shape 795"/>
          <p:cNvSpPr/>
          <p:nvPr/>
        </p:nvSpPr>
        <p:spPr>
          <a:xfrm>
            <a:off x="659475" y="24276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796" name="Shape 796"/>
          <p:cNvSpPr txBox="1"/>
          <p:nvPr/>
        </p:nvSpPr>
        <p:spPr>
          <a:xfrm>
            <a:off x="1062050" y="2830925"/>
            <a:ext cx="10956599" cy="3818699"/>
          </a:xfrm>
          <a:prstGeom prst="rect">
            <a:avLst/>
          </a:prstGeom>
          <a:noFill/>
          <a:ln>
            <a:noFill/>
          </a:ln>
        </p:spPr>
        <p:txBody>
          <a:bodyPr lIns="91425" tIns="91425" rIns="91425" bIns="91425" anchor="ctr" anchorCtr="0">
            <a:noAutofit/>
          </a:bodyPr>
          <a:lstStyle/>
          <a:p>
            <a:pPr marL="457200" lvl="0" indent="0" rtl="0">
              <a:lnSpc>
                <a:spcPct val="115000"/>
              </a:lnSpc>
              <a:spcBef>
                <a:spcPts val="520"/>
              </a:spcBef>
              <a:buNone/>
            </a:pPr>
            <a:r>
              <a:rPr lang="en-US" sz="3000">
                <a:solidFill>
                  <a:schemeClr val="dk1"/>
                </a:solidFill>
                <a:latin typeface="Gloria Hallelujah"/>
                <a:ea typeface="Gloria Hallelujah"/>
                <a:cs typeface="Gloria Hallelujah"/>
                <a:sym typeface="Gloria Hallelujah"/>
              </a:rPr>
              <a:t>Send a huge amount of traffic</a:t>
            </a:r>
          </a:p>
          <a:p>
            <a:pPr marL="457200" lvl="0" indent="0" rtl="0">
              <a:lnSpc>
                <a:spcPct val="115000"/>
              </a:lnSpc>
              <a:spcBef>
                <a:spcPts val="520"/>
              </a:spcBef>
              <a:buNone/>
            </a:pPr>
            <a:r>
              <a:rPr lang="en-US" sz="3000">
                <a:solidFill>
                  <a:schemeClr val="dk1"/>
                </a:solidFill>
                <a:latin typeface="Gloria Hallelujah"/>
                <a:ea typeface="Gloria Hallelujah"/>
                <a:cs typeface="Gloria Hallelujah"/>
                <a:sym typeface="Gloria Hallelujah"/>
              </a:rPr>
              <a:t>Embed attack in packets what cause non-uniform processing by different operating systems, e.g., bad checksum, overlapping fragments</a:t>
            </a:r>
          </a:p>
          <a:p>
            <a:pPr marL="457200" lvl="0" indent="0" rtl="0">
              <a:lnSpc>
                <a:spcPct val="115000"/>
              </a:lnSpc>
              <a:spcBef>
                <a:spcPts val="520"/>
              </a:spcBef>
              <a:buNone/>
            </a:pPr>
            <a:r>
              <a:rPr lang="en-US" sz="3000">
                <a:solidFill>
                  <a:schemeClr val="dk1"/>
                </a:solidFill>
                <a:latin typeface="Gloria Hallelujah"/>
                <a:ea typeface="Gloria Hallelujah"/>
                <a:cs typeface="Gloria Hallelujah"/>
                <a:sym typeface="Gloria Hallelujah"/>
              </a:rPr>
              <a:t>Send traffic that purposely matches detection rules</a:t>
            </a:r>
          </a:p>
          <a:p>
            <a:pPr marL="457200" lvl="0" indent="0" rtl="0">
              <a:lnSpc>
                <a:spcPct val="115000"/>
              </a:lnSpc>
              <a:spcBef>
                <a:spcPts val="520"/>
              </a:spcBef>
              <a:buNone/>
            </a:pPr>
            <a:r>
              <a:rPr lang="en-US" sz="3000">
                <a:solidFill>
                  <a:schemeClr val="dk1"/>
                </a:solidFill>
                <a:latin typeface="Gloria Hallelujah"/>
                <a:ea typeface="Gloria Hallelujah"/>
                <a:cs typeface="Gloria Hallelujah"/>
                <a:sym typeface="Gloria Hallelujah"/>
              </a:rPr>
              <a:t>Send a packet that would trigger a buffer-overload in the IDS code</a:t>
            </a:r>
          </a:p>
          <a:p>
            <a:pPr marL="444500" lvl="0" indent="-254000" rtl="0">
              <a:lnSpc>
                <a:spcPct val="150000"/>
              </a:lnSpc>
              <a:spcBef>
                <a:spcPts val="800"/>
              </a:spcBef>
              <a:buNone/>
            </a:pPr>
            <a:endParaRPr sz="3000">
              <a:solidFill>
                <a:schemeClr val="dk1"/>
              </a:solidFill>
              <a:latin typeface="Gloria Hallelujah"/>
              <a:ea typeface="Gloria Hallelujah"/>
              <a:cs typeface="Gloria Hallelujah"/>
              <a:sym typeface="Gloria Hallelujah"/>
            </a:endParaRPr>
          </a:p>
        </p:txBody>
      </p:sp>
      <p:sp>
        <p:nvSpPr>
          <p:cNvPr id="797" name="Shape 797"/>
          <p:cNvSpPr/>
          <p:nvPr/>
        </p:nvSpPr>
        <p:spPr>
          <a:xfrm>
            <a:off x="659475" y="31896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798" name="Shape 798"/>
          <p:cNvSpPr/>
          <p:nvPr/>
        </p:nvSpPr>
        <p:spPr>
          <a:xfrm>
            <a:off x="659475" y="46647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799" name="Shape 799"/>
          <p:cNvSpPr/>
          <p:nvPr/>
        </p:nvSpPr>
        <p:spPr>
          <a:xfrm>
            <a:off x="659475" y="55048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Shape 805"/>
          <p:cNvSpPr txBox="1">
            <a:spLocks noGrp="1"/>
          </p:cNvSpPr>
          <p:nvPr>
            <p:ph type="title"/>
          </p:nvPr>
        </p:nvSpPr>
        <p:spPr>
          <a:xfrm>
            <a:off x="944883" y="663066"/>
            <a:ext cx="10363200" cy="1143000"/>
          </a:xfrm>
          <a:prstGeom prst="rect">
            <a:avLst/>
          </a:prstGeom>
        </p:spPr>
        <p:txBody>
          <a:bodyPr lIns="117825" tIns="117825" rIns="117825" bIns="117825" anchor="ctr" anchorCtr="0">
            <a:noAutofit/>
          </a:bodyPr>
          <a:lstStyle/>
          <a:p>
            <a:pPr lvl="0" algn="l" rtl="0">
              <a:spcBef>
                <a:spcPts val="0"/>
              </a:spcBef>
              <a:buNone/>
            </a:pPr>
            <a:r>
              <a:rPr lang="en-US" sz="4800">
                <a:latin typeface="Questrial"/>
                <a:ea typeface="Questrial"/>
                <a:cs typeface="Questrial"/>
                <a:sym typeface="Questrial"/>
              </a:rPr>
              <a:t>Intrusion Detection</a:t>
            </a:r>
          </a:p>
        </p:txBody>
      </p:sp>
      <p:sp>
        <p:nvSpPr>
          <p:cNvPr id="806" name="Shape 806"/>
          <p:cNvSpPr txBox="1"/>
          <p:nvPr/>
        </p:nvSpPr>
        <p:spPr>
          <a:xfrm>
            <a:off x="883908" y="780850"/>
            <a:ext cx="6616499" cy="2000100"/>
          </a:xfrm>
          <a:prstGeom prst="rect">
            <a:avLst/>
          </a:prstGeom>
          <a:noFill/>
          <a:ln>
            <a:noFill/>
          </a:ln>
        </p:spPr>
        <p:txBody>
          <a:bodyPr lIns="60950" tIns="60950" rIns="60950" bIns="60950" anchor="ctr" anchorCtr="0">
            <a:noAutofit/>
          </a:bodyPr>
          <a:lstStyle/>
          <a:p>
            <a:pPr lvl="0" rtl="0">
              <a:lnSpc>
                <a:spcPct val="150000"/>
              </a:lnSpc>
              <a:spcBef>
                <a:spcPts val="0"/>
              </a:spcBef>
              <a:buNone/>
            </a:pPr>
            <a:r>
              <a:rPr lang="en-US" sz="4000" b="1">
                <a:solidFill>
                  <a:schemeClr val="dk1"/>
                </a:solidFill>
                <a:latin typeface="Questrial"/>
                <a:ea typeface="Questrial"/>
                <a:cs typeface="Questrial"/>
                <a:sym typeface="Questrial"/>
              </a:rPr>
              <a:t> Lesson Summary</a:t>
            </a:r>
          </a:p>
        </p:txBody>
      </p:sp>
      <p:sp>
        <p:nvSpPr>
          <p:cNvPr id="807" name="Shape 807"/>
          <p:cNvSpPr txBox="1">
            <a:spLocks noGrp="1"/>
          </p:cNvSpPr>
          <p:nvPr>
            <p:ph type="body" idx="1"/>
          </p:nvPr>
        </p:nvSpPr>
        <p:spPr>
          <a:xfrm>
            <a:off x="1065666" y="2614675"/>
            <a:ext cx="9942300" cy="18962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Anomaly detection and misuse/signature detection</a:t>
            </a:r>
          </a:p>
          <a:p>
            <a:pPr marL="0" lvl="0" indent="0" rtl="0">
              <a:lnSpc>
                <a:spcPct val="100000"/>
              </a:lnSpc>
              <a:spcBef>
                <a:spcPts val="0"/>
              </a:spcBef>
              <a:buClr>
                <a:schemeClr val="dk1"/>
              </a:buClr>
              <a:buFont typeface="Arial"/>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Network IDS, IPS, and honeypots</a:t>
            </a:r>
          </a:p>
          <a:p>
            <a:pPr marL="0" lvl="0" indent="0" rtl="0">
              <a:lnSpc>
                <a:spcPct val="100000"/>
              </a:lnSpc>
              <a:spcBef>
                <a:spcPts val="0"/>
              </a:spcBef>
              <a:buClr>
                <a:schemeClr val="dk1"/>
              </a:buClr>
              <a:buFont typeface="Arial"/>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True positive, false positive, and the base-rate fallacy</a:t>
            </a:r>
          </a:p>
          <a:p>
            <a:pPr marL="0" lvl="0" indent="0" rtl="0">
              <a:lnSpc>
                <a:spcPct val="100000"/>
              </a:lnSpc>
              <a:spcBef>
                <a:spcPts val="0"/>
              </a:spcBef>
              <a:buClr>
                <a:schemeClr val="dk1"/>
              </a:buClr>
              <a:buFont typeface="Arial"/>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Insertion, evasion, and DoS attacks on IDS</a:t>
            </a:r>
          </a:p>
          <a:p>
            <a:pPr marL="0" lvl="0" indent="0" rtl="0">
              <a:lnSpc>
                <a:spcPct val="100000"/>
              </a:lnSpc>
              <a:spcBef>
                <a:spcPts val="0"/>
              </a:spcBef>
              <a:buClr>
                <a:schemeClr val="dk1"/>
              </a:buClr>
              <a:buFont typeface="Arial"/>
              <a:buNone/>
            </a:pPr>
            <a:endParaRPr sz="2400" b="1">
              <a:solidFill>
                <a:srgbClr val="6B9462"/>
              </a:solidFill>
              <a:latin typeface="Questrial"/>
              <a:ea typeface="Questrial"/>
              <a:cs typeface="Questrial"/>
              <a:sym typeface="Questrial"/>
            </a:endParaRPr>
          </a:p>
          <a:p>
            <a:pPr marL="0" lvl="0" indent="0" rtl="0">
              <a:lnSpc>
                <a:spcPct val="100000"/>
              </a:lnSpc>
              <a:spcBef>
                <a:spcPts val="0"/>
              </a:spcBef>
              <a:buClr>
                <a:schemeClr val="dk1"/>
              </a:buClr>
              <a:buFont typeface="Arial"/>
              <a:buNone/>
            </a:pPr>
            <a:endParaRPr sz="2400" b="1">
              <a:solidFill>
                <a:srgbClr val="6B9462"/>
              </a:solidFill>
              <a:latin typeface="Questrial"/>
              <a:ea typeface="Questrial"/>
              <a:cs typeface="Questrial"/>
              <a:sym typeface="Questrial"/>
            </a:endParaRPr>
          </a:p>
          <a:p>
            <a:pPr marL="0" lvl="0" indent="0" rtl="0">
              <a:lnSpc>
                <a:spcPct val="100000"/>
              </a:lnSpc>
              <a:spcBef>
                <a:spcPts val="0"/>
              </a:spcBef>
              <a:buNone/>
            </a:pPr>
            <a:endParaRPr sz="2400" b="1">
              <a:solidFill>
                <a:srgbClr val="6B9462"/>
              </a:solidFill>
              <a:latin typeface="Questrial"/>
              <a:ea typeface="Questrial"/>
              <a:cs typeface="Questrial"/>
              <a:sym typeface="Questrial"/>
            </a:endParaRPr>
          </a:p>
        </p:txBody>
      </p:sp>
      <p:cxnSp>
        <p:nvCxnSpPr>
          <p:cNvPr id="808" name="Shape 808"/>
          <p:cNvCxnSpPr/>
          <p:nvPr/>
        </p:nvCxnSpPr>
        <p:spPr>
          <a:xfrm>
            <a:off x="864250" y="2366375"/>
            <a:ext cx="10124100" cy="0"/>
          </a:xfrm>
          <a:prstGeom prst="straightConnector1">
            <a:avLst/>
          </a:prstGeom>
          <a:noFill/>
          <a:ln w="38100" cap="flat" cmpd="sng">
            <a:solidFill>
              <a:srgbClr val="000000"/>
            </a:solidFill>
            <a:prstDash val="solid"/>
            <a:round/>
            <a:headEnd type="none" w="lg" len="lg"/>
            <a:tailEnd type="none" w="lg" len="lg"/>
          </a:ln>
        </p:spPr>
      </p:cxnSp>
      <p:cxnSp>
        <p:nvCxnSpPr>
          <p:cNvPr id="809" name="Shape 809"/>
          <p:cNvCxnSpPr/>
          <p:nvPr/>
        </p:nvCxnSpPr>
        <p:spPr>
          <a:xfrm>
            <a:off x="883900" y="5790550"/>
            <a:ext cx="10124100" cy="0"/>
          </a:xfrm>
          <a:prstGeom prst="straightConnector1">
            <a:avLst/>
          </a:prstGeom>
          <a:noFill/>
          <a:ln w="38100" cap="flat" cmpd="sng">
            <a:solidFill>
              <a:srgbClr val="000000"/>
            </a:solidFill>
            <a:prstDash val="solid"/>
            <a:round/>
            <a:headEnd type="none" w="lg" len="lg"/>
            <a:tailEnd type="none" w="lg" len="lg"/>
          </a:ln>
        </p:spPr>
      </p:cxnSp>
    </p:spTree>
  </p:cSld>
  <p:clrMapOvr>
    <a:masterClrMapping/>
  </p:clrMapOvr>
  <p:transition xmlns:p14="http://schemas.microsoft.com/office/powerpoint/2010/main" spd="slow">
    <p:cut/>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2434516" y="53651"/>
            <a:ext cx="10363200" cy="1143000"/>
          </a:xfrm>
          <a:prstGeom prst="rect">
            <a:avLst/>
          </a:prstGeom>
        </p:spPr>
        <p:txBody>
          <a:bodyPr lIns="117825" tIns="117825" rIns="117825" bIns="117825" anchor="ctr" anchorCtr="0">
            <a:noAutofit/>
          </a:bodyPr>
          <a:lstStyle/>
          <a:p>
            <a:pPr lvl="0" algn="l" rtl="0">
              <a:spcBef>
                <a:spcPts val="0"/>
              </a:spcBef>
              <a:buNone/>
            </a:pPr>
            <a:r>
              <a:rPr lang="en-US" dirty="0">
                <a:solidFill>
                  <a:srgbClr val="9B37AA"/>
                </a:solidFill>
              </a:rPr>
              <a:t>Types of Backdoors Quiz</a:t>
            </a:r>
          </a:p>
        </p:txBody>
      </p:sp>
      <p:sp>
        <p:nvSpPr>
          <p:cNvPr id="106" name="Shape 106"/>
          <p:cNvSpPr txBox="1">
            <a:spLocks noGrp="1"/>
          </p:cNvSpPr>
          <p:nvPr>
            <p:ph type="body" idx="1"/>
          </p:nvPr>
        </p:nvSpPr>
        <p:spPr>
          <a:xfrm>
            <a:off x="4321175" y="2201325"/>
            <a:ext cx="7471499" cy="49046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2800" b="1">
                <a:solidFill>
                  <a:srgbClr val="6699FF"/>
                </a:solidFill>
              </a:rPr>
              <a:t>A. </a:t>
            </a:r>
            <a:r>
              <a:rPr lang="en-US" sz="2800">
                <a:solidFill>
                  <a:schemeClr val="dk1"/>
                </a:solidFill>
              </a:rPr>
              <a:t>This backdoor is hard to detect because it modifies machine code.</a:t>
            </a:r>
          </a:p>
          <a:p>
            <a:pPr marL="0" lvl="0" indent="0" rtl="0">
              <a:lnSpc>
                <a:spcPct val="100000"/>
              </a:lnSpc>
              <a:spcBef>
                <a:spcPts val="0"/>
              </a:spcBef>
              <a:buClr>
                <a:schemeClr val="dk1"/>
              </a:buClr>
              <a:buFont typeface="Arial"/>
              <a:buNone/>
            </a:pPr>
            <a:endParaRPr sz="2800">
              <a:solidFill>
                <a:schemeClr val="dk1"/>
              </a:solidFill>
            </a:endParaRPr>
          </a:p>
          <a:p>
            <a:pPr marL="0" lvl="0" indent="0" rtl="0">
              <a:lnSpc>
                <a:spcPct val="100000"/>
              </a:lnSpc>
              <a:spcBef>
                <a:spcPts val="0"/>
              </a:spcBef>
              <a:buNone/>
            </a:pPr>
            <a:r>
              <a:rPr lang="en-US" sz="2800" b="1">
                <a:solidFill>
                  <a:srgbClr val="6699FF"/>
                </a:solidFill>
              </a:rPr>
              <a:t>B. </a:t>
            </a:r>
            <a:r>
              <a:rPr lang="en-US" sz="2800">
                <a:solidFill>
                  <a:schemeClr val="dk1"/>
                </a:solidFill>
              </a:rPr>
              <a:t>This backdoor can only be used by the person who created it, even if it is discovered by others. </a:t>
            </a:r>
          </a:p>
          <a:p>
            <a:pPr marL="0" lvl="0" indent="0" rtl="0">
              <a:lnSpc>
                <a:spcPct val="100000"/>
              </a:lnSpc>
              <a:spcBef>
                <a:spcPts val="0"/>
              </a:spcBef>
              <a:buClr>
                <a:schemeClr val="dk1"/>
              </a:buClr>
              <a:buFont typeface="Arial"/>
              <a:buNone/>
            </a:pPr>
            <a:endParaRPr sz="2800">
              <a:solidFill>
                <a:schemeClr val="dk1"/>
              </a:solidFill>
            </a:endParaRPr>
          </a:p>
          <a:p>
            <a:pPr marL="0" lvl="0" indent="0" rtl="0">
              <a:lnSpc>
                <a:spcPct val="100000"/>
              </a:lnSpc>
              <a:spcBef>
                <a:spcPts val="0"/>
              </a:spcBef>
              <a:buNone/>
            </a:pPr>
            <a:r>
              <a:rPr lang="en-US" sz="2800" b="1">
                <a:solidFill>
                  <a:srgbClr val="6699FF"/>
                </a:solidFill>
              </a:rPr>
              <a:t>C. </a:t>
            </a:r>
            <a:r>
              <a:rPr lang="en-US" sz="2800">
                <a:solidFill>
                  <a:schemeClr val="dk1"/>
                </a:solidFill>
              </a:rPr>
              <a:t>This backdoor inserts backdoors into other programs during compilation. </a:t>
            </a:r>
          </a:p>
        </p:txBody>
      </p:sp>
      <p:pic>
        <p:nvPicPr>
          <p:cNvPr id="107" name="Shape 107"/>
          <p:cNvPicPr preferRelativeResize="0"/>
          <p:nvPr/>
        </p:nvPicPr>
        <p:blipFill>
          <a:blip r:embed="rId3">
            <a:alphaModFix/>
          </a:blip>
          <a:stretch>
            <a:fillRect/>
          </a:stretch>
        </p:blipFill>
        <p:spPr>
          <a:xfrm>
            <a:off x="584621" y="382046"/>
            <a:ext cx="1617449" cy="1785496"/>
          </a:xfrm>
          <a:prstGeom prst="rect">
            <a:avLst/>
          </a:prstGeom>
          <a:noFill/>
          <a:ln>
            <a:noFill/>
          </a:ln>
        </p:spPr>
      </p:pic>
      <p:sp>
        <p:nvSpPr>
          <p:cNvPr id="108" name="Shape 108"/>
          <p:cNvSpPr txBox="1"/>
          <p:nvPr/>
        </p:nvSpPr>
        <p:spPr>
          <a:xfrm>
            <a:off x="2523350" y="1024550"/>
            <a:ext cx="8445600" cy="1143000"/>
          </a:xfrm>
          <a:prstGeom prst="rect">
            <a:avLst/>
          </a:prstGeom>
          <a:noFill/>
          <a:ln>
            <a:noFill/>
          </a:ln>
        </p:spPr>
        <p:txBody>
          <a:bodyPr lIns="91425" tIns="91425" rIns="91425" bIns="91425" anchor="ctr" anchorCtr="0">
            <a:noAutofit/>
          </a:bodyPr>
          <a:lstStyle/>
          <a:p>
            <a:pPr lvl="0" rtl="0">
              <a:spcBef>
                <a:spcPts val="0"/>
              </a:spcBef>
              <a:buNone/>
            </a:pPr>
            <a:r>
              <a:rPr lang="en-US" sz="3000" dirty="0">
                <a:solidFill>
                  <a:schemeClr val="dk1"/>
                </a:solidFill>
                <a:latin typeface="Gloria Hallelujah"/>
                <a:ea typeface="Gloria Hallelujah"/>
                <a:cs typeface="Gloria Hallelujah"/>
                <a:sym typeface="Gloria Hallelujah"/>
              </a:rPr>
              <a:t>Choose the description that best fits each type of backdoor:</a:t>
            </a:r>
          </a:p>
        </p:txBody>
      </p:sp>
      <p:sp>
        <p:nvSpPr>
          <p:cNvPr id="109" name="Shape 109"/>
          <p:cNvSpPr txBox="1"/>
          <p:nvPr/>
        </p:nvSpPr>
        <p:spPr>
          <a:xfrm>
            <a:off x="1418975" y="2365700"/>
            <a:ext cx="3331799" cy="3830999"/>
          </a:xfrm>
          <a:prstGeom prst="rect">
            <a:avLst/>
          </a:prstGeom>
          <a:noFill/>
          <a:ln>
            <a:noFill/>
          </a:ln>
        </p:spPr>
        <p:txBody>
          <a:bodyPr lIns="91425" tIns="91425" rIns="91425" bIns="91425" anchor="ctr" anchorCtr="0">
            <a:noAutofit/>
          </a:bodyPr>
          <a:lstStyle/>
          <a:p>
            <a:pPr lvl="0" rtl="0">
              <a:spcBef>
                <a:spcPts val="0"/>
              </a:spcBef>
              <a:buNone/>
            </a:pPr>
            <a:r>
              <a:rPr lang="en-US" sz="2800">
                <a:solidFill>
                  <a:schemeClr val="dk1"/>
                </a:solidFill>
                <a:latin typeface="Gloria Hallelujah"/>
                <a:ea typeface="Gloria Hallelujah"/>
                <a:cs typeface="Gloria Hallelujah"/>
                <a:sym typeface="Gloria Hallelujah"/>
              </a:rPr>
              <a:t>Compiler Backdoors</a:t>
            </a:r>
          </a:p>
          <a:p>
            <a:pPr lvl="0" rtl="0">
              <a:spcBef>
                <a:spcPts val="0"/>
              </a:spcBef>
              <a:buNone/>
            </a:pPr>
            <a:endParaRPr sz="2800">
              <a:solidFill>
                <a:schemeClr val="dk1"/>
              </a:solidFill>
              <a:latin typeface="Gloria Hallelujah"/>
              <a:ea typeface="Gloria Hallelujah"/>
              <a:cs typeface="Gloria Hallelujah"/>
              <a:sym typeface="Gloria Hallelujah"/>
            </a:endParaRPr>
          </a:p>
          <a:p>
            <a:pPr lvl="0" rtl="0">
              <a:spcBef>
                <a:spcPts val="0"/>
              </a:spcBef>
              <a:buNone/>
            </a:pPr>
            <a:r>
              <a:rPr lang="en-US" sz="2800">
                <a:solidFill>
                  <a:schemeClr val="dk1"/>
                </a:solidFill>
                <a:latin typeface="Gloria Hallelujah"/>
                <a:ea typeface="Gloria Hallelujah"/>
                <a:cs typeface="Gloria Hallelujah"/>
                <a:sym typeface="Gloria Hallelujah"/>
              </a:rPr>
              <a:t>Object Code Backdoors </a:t>
            </a:r>
          </a:p>
          <a:p>
            <a:pPr lvl="0" rtl="0">
              <a:spcBef>
                <a:spcPts val="0"/>
              </a:spcBef>
              <a:buNone/>
            </a:pPr>
            <a:endParaRPr sz="2800">
              <a:solidFill>
                <a:schemeClr val="dk1"/>
              </a:solidFill>
              <a:latin typeface="Gloria Hallelujah"/>
              <a:ea typeface="Gloria Hallelujah"/>
              <a:cs typeface="Gloria Hallelujah"/>
              <a:sym typeface="Gloria Hallelujah"/>
            </a:endParaRPr>
          </a:p>
          <a:p>
            <a:pPr lvl="0" rtl="0">
              <a:spcBef>
                <a:spcPts val="0"/>
              </a:spcBef>
              <a:buNone/>
            </a:pPr>
            <a:r>
              <a:rPr lang="en-US" sz="2800">
                <a:solidFill>
                  <a:schemeClr val="dk1"/>
                </a:solidFill>
                <a:latin typeface="Gloria Hallelujah"/>
                <a:ea typeface="Gloria Hallelujah"/>
                <a:cs typeface="Gloria Hallelujah"/>
                <a:sym typeface="Gloria Hallelujah"/>
              </a:rPr>
              <a:t>Asymmetric Backdoors</a:t>
            </a:r>
          </a:p>
        </p:txBody>
      </p:sp>
      <p:sp>
        <p:nvSpPr>
          <p:cNvPr id="110" name="Shape 110"/>
          <p:cNvSpPr/>
          <p:nvPr/>
        </p:nvSpPr>
        <p:spPr>
          <a:xfrm>
            <a:off x="584625" y="26549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11" name="Shape 111"/>
          <p:cNvSpPr/>
          <p:nvPr/>
        </p:nvSpPr>
        <p:spPr>
          <a:xfrm>
            <a:off x="584625" y="39558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12" name="Shape 112"/>
          <p:cNvSpPr/>
          <p:nvPr/>
        </p:nvSpPr>
        <p:spPr>
          <a:xfrm>
            <a:off x="584625" y="51934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1_591wF97">
  <a:themeElements>
    <a:clrScheme name="591wF97 1">
      <a:dk1>
        <a:srgbClr val="000000"/>
      </a:dk1>
      <a:lt1>
        <a:srgbClr val="FFFFFF"/>
      </a:lt1>
      <a:dk2>
        <a:srgbClr val="3333FF"/>
      </a:dk2>
      <a:lt2>
        <a:srgbClr val="00FFFF"/>
      </a:lt2>
      <a:accent1>
        <a:srgbClr val="00CCCC"/>
      </a:accent1>
      <a:accent2>
        <a:srgbClr val="CC99FF"/>
      </a:accent2>
      <a:accent3>
        <a:srgbClr val="ADADFF"/>
      </a:accent3>
      <a:accent4>
        <a:srgbClr val="DADADA"/>
      </a:accent4>
      <a:accent5>
        <a:srgbClr val="AAE2E2"/>
      </a:accent5>
      <a:accent6>
        <a:srgbClr val="B98AE7"/>
      </a:accent6>
      <a:hlink>
        <a:srgbClr val="6600CC"/>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493</TotalTime>
  <Words>11083</Words>
  <Application>Microsoft Macintosh PowerPoint</Application>
  <PresentationFormat>Custom</PresentationFormat>
  <Paragraphs>1081</Paragraphs>
  <Slides>86</Slides>
  <Notes>86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86</vt:i4>
      </vt:variant>
    </vt:vector>
  </HeadingPairs>
  <TitlesOfParts>
    <vt:vector size="89" baseType="lpstr">
      <vt:lpstr>Gloria Hallelujah</vt:lpstr>
      <vt:lpstr>Questrial</vt:lpstr>
      <vt:lpstr>1_591wF97</vt:lpstr>
      <vt:lpstr>Intrusion Detection</vt:lpstr>
      <vt:lpstr>Defense-in-Depth</vt:lpstr>
      <vt:lpstr>Intrusion Examples</vt:lpstr>
      <vt:lpstr>Intrusion Detection Quiz</vt:lpstr>
      <vt:lpstr>Intrusion Detection Systems (IDS)</vt:lpstr>
      <vt:lpstr>Intrusion Detection Systems (IDS)</vt:lpstr>
      <vt:lpstr>Intruder Behavior</vt:lpstr>
      <vt:lpstr>Intruder Quiz</vt:lpstr>
      <vt:lpstr>Types of Backdoors Quiz</vt:lpstr>
      <vt:lpstr>Elements of Intrusion Detection</vt:lpstr>
      <vt:lpstr>Elements of Intrusion Detection</vt:lpstr>
      <vt:lpstr>Components of Intrusion Detection Systems</vt:lpstr>
      <vt:lpstr>Intrusion Detection Approaches</vt:lpstr>
      <vt:lpstr>Analysis Approaches</vt:lpstr>
      <vt:lpstr>Analysis Approaches</vt:lpstr>
      <vt:lpstr>Analysis Approaches</vt:lpstr>
      <vt:lpstr>Anomaly Detection Quiz</vt:lpstr>
      <vt:lpstr>Signature Detection Quiz</vt:lpstr>
      <vt:lpstr>A Variety of Classification Approaches</vt:lpstr>
      <vt:lpstr>A Variety of Classification Approaches</vt:lpstr>
      <vt:lpstr>Anomaly Quiz</vt:lpstr>
      <vt:lpstr>Statistical Approaches</vt:lpstr>
      <vt:lpstr>Knowledge Based Approaches </vt:lpstr>
      <vt:lpstr>Statistical &amp; Knowledge Based Approaches Quiz</vt:lpstr>
      <vt:lpstr>Machine Learning Approaches</vt:lpstr>
      <vt:lpstr>Machine Learning Intruder Detection Approaches</vt:lpstr>
      <vt:lpstr>Machine Learning Intruder Detection Approaches</vt:lpstr>
      <vt:lpstr>Machine Learning Quiz</vt:lpstr>
      <vt:lpstr>Limitations of Anomaly Detection</vt:lpstr>
      <vt:lpstr>Anomaly Detection Example</vt:lpstr>
      <vt:lpstr>Anomalous Behavior Quiz</vt:lpstr>
      <vt:lpstr>Misuse or Signature Detection</vt:lpstr>
      <vt:lpstr>Signature Approaches</vt:lpstr>
      <vt:lpstr>Signature Approach Advantages &amp; Disadvantages</vt:lpstr>
      <vt:lpstr>Zero Day Market Place Quiz</vt:lpstr>
      <vt:lpstr>Rule-Based Detection</vt:lpstr>
      <vt:lpstr>Misuse Signature Intruder Detection</vt:lpstr>
      <vt:lpstr>Attacks Quiz</vt:lpstr>
      <vt:lpstr>Monitoring Networks and Hosts</vt:lpstr>
      <vt:lpstr>Network IDS</vt:lpstr>
      <vt:lpstr>Network Based IDS (NIDS)</vt:lpstr>
      <vt:lpstr>Host IDS</vt:lpstr>
      <vt:lpstr>NIDS QUIZ</vt:lpstr>
      <vt:lpstr>Inline Sensors</vt:lpstr>
      <vt:lpstr>Inline Sensors</vt:lpstr>
      <vt:lpstr>Passive Sensors</vt:lpstr>
      <vt:lpstr>Passive Sensors</vt:lpstr>
      <vt:lpstr>Firewall Versus Network IDS</vt:lpstr>
      <vt:lpstr>IDS Quiz</vt:lpstr>
      <vt:lpstr>NIDS Sensor Deployment</vt:lpstr>
      <vt:lpstr>NIDS Sensor Deployment Quiz</vt:lpstr>
      <vt:lpstr>SNORT</vt:lpstr>
      <vt:lpstr>SNORT</vt:lpstr>
      <vt:lpstr>SNORT Consists of Four Logical Components</vt:lpstr>
      <vt:lpstr>SNORT Configuration</vt:lpstr>
      <vt:lpstr>Snort Rules</vt:lpstr>
      <vt:lpstr>Snort Rule Options</vt:lpstr>
      <vt:lpstr>Snort Rule Actions</vt:lpstr>
      <vt:lpstr>Snort Rule Actions</vt:lpstr>
      <vt:lpstr>Snort Rule Example:</vt:lpstr>
      <vt:lpstr>SNORT Quiz</vt:lpstr>
      <vt:lpstr>Honeypots</vt:lpstr>
      <vt:lpstr>Honeypots</vt:lpstr>
      <vt:lpstr>Honeypots</vt:lpstr>
      <vt:lpstr>Honeypot Classification</vt:lpstr>
      <vt:lpstr>Honeypot Classification</vt:lpstr>
      <vt:lpstr>Honeypot Deployment</vt:lpstr>
      <vt:lpstr>Honeypot Quiz</vt:lpstr>
      <vt:lpstr>Evaluating IDS</vt:lpstr>
      <vt:lpstr>Evaluating IDS</vt:lpstr>
      <vt:lpstr>Evaluating IDS</vt:lpstr>
      <vt:lpstr>Evaluating IDS</vt:lpstr>
      <vt:lpstr>Evaluating IDS</vt:lpstr>
      <vt:lpstr>Bayesian Detection Rate</vt:lpstr>
      <vt:lpstr>Bayesian Detection Rate</vt:lpstr>
      <vt:lpstr>Bayesian Detection Rate</vt:lpstr>
      <vt:lpstr>Architecture of Network IDS</vt:lpstr>
      <vt:lpstr>Architecture of Network IDS</vt:lpstr>
      <vt:lpstr>IDS Quiz</vt:lpstr>
      <vt:lpstr>Eluding Network IDS</vt:lpstr>
      <vt:lpstr>Insertion Attack</vt:lpstr>
      <vt:lpstr>Evasion Attack</vt:lpstr>
      <vt:lpstr>DoS Attacks on Network IDS</vt:lpstr>
      <vt:lpstr>Intrusion Prevention Systems (IPS)</vt:lpstr>
      <vt:lpstr>IDS Attack Quiz</vt:lpstr>
      <vt:lpstr>Intrusion Detection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Intrusion Detection</dc:title>
  <cp:lastModifiedBy>Wenke Lee</cp:lastModifiedBy>
  <cp:revision>5</cp:revision>
  <dcterms:modified xsi:type="dcterms:W3CDTF">2015-10-09T01:15:02Z</dcterms:modified>
</cp:coreProperties>
</file>